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9"/>
  </p:notesMasterIdLst>
  <p:sldIdLst>
    <p:sldId id="256" r:id="rId2"/>
    <p:sldId id="260" r:id="rId3"/>
    <p:sldId id="270" r:id="rId4"/>
    <p:sldId id="262" r:id="rId5"/>
    <p:sldId id="265" r:id="rId6"/>
    <p:sldId id="266" r:id="rId7"/>
    <p:sldId id="267" r:id="rId8"/>
    <p:sldId id="275" r:id="rId9"/>
    <p:sldId id="276" r:id="rId10"/>
    <p:sldId id="277" r:id="rId11"/>
    <p:sldId id="278" r:id="rId12"/>
    <p:sldId id="261" r:id="rId13"/>
    <p:sldId id="269" r:id="rId14"/>
    <p:sldId id="279" r:id="rId15"/>
    <p:sldId id="274" r:id="rId16"/>
    <p:sldId id="272" r:id="rId17"/>
    <p:sldId id="268" r:id="rId18"/>
  </p:sldIdLst>
  <p:sldSz cx="12192000" cy="6858000"/>
  <p:notesSz cx="6858000" cy="9144000"/>
  <p:embeddedFontLst>
    <p:embeddedFont>
      <p:font typeface="나눔스퀘어라운드 Bold" panose="020B0600000101010101" charset="-127"/>
      <p:bold r:id="rId20"/>
    </p:embeddedFont>
    <p:embeddedFont>
      <p:font typeface="나눔스퀘어라운드 ExtraBold" panose="020B0600000101010101" charset="-127"/>
      <p:bold r:id="rId21"/>
    </p:embeddedFont>
    <p:embeddedFont>
      <p:font typeface="나눔스퀘어라운드 Regular" panose="020B0600000101010101" charset="-127"/>
      <p:regular r:id="rId22"/>
    </p:embeddedFont>
    <p:embeddedFont>
      <p:font typeface="맑은 고딕" panose="020B0503020000020004" pitchFamily="50" charset="-127"/>
      <p:regular r:id="rId23"/>
      <p:bold r:id="rId2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8AA71"/>
    <a:srgbClr val="FFFFFF"/>
    <a:srgbClr val="FFCB2B"/>
    <a:srgbClr val="CCCCFF"/>
    <a:srgbClr val="FFCCFF"/>
    <a:srgbClr val="000000"/>
    <a:srgbClr val="007B91"/>
    <a:srgbClr val="007BAA"/>
    <a:srgbClr val="007B86"/>
    <a:srgbClr val="007B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66" autoAdjust="0"/>
    <p:restoredTop sz="74390" autoAdjust="0"/>
  </p:normalViewPr>
  <p:slideViewPr>
    <p:cSldViewPr snapToGrid="0">
      <p:cViewPr varScale="1">
        <p:scale>
          <a:sx n="49" d="100"/>
          <a:sy n="49" d="100"/>
        </p:scale>
        <p:origin x="1340" y="4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79FF62-CBEB-4CDB-A9B9-BBBE7CED9658}" type="datetimeFigureOut">
              <a:rPr lang="ko-KR" altLang="en-US" smtClean="0"/>
              <a:t>2020-11-27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7BE7DE-EB3D-4528-988A-123629CC67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29397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안녕하세요</a:t>
            </a:r>
            <a:r>
              <a:rPr lang="en-US" altLang="ko-KR"/>
              <a:t>, 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7BE7DE-EB3D-4528-988A-123629CC673B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67471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글씨 크기 ↑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7BE7DE-EB3D-4528-988A-123629CC673B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4507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7BE7DE-EB3D-4528-988A-123629CC673B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97275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7BE7DE-EB3D-4528-988A-123629CC673B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87254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7BE7DE-EB3D-4528-988A-123629CC673B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38142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대면으로 실시했던 학습 태도 관리 프로그램을 자동화 및 </a:t>
            </a:r>
            <a:r>
              <a:rPr lang="ko-KR" altLang="en-US" dirty="0" err="1"/>
              <a:t>원격화함으로써</a:t>
            </a:r>
            <a:r>
              <a:rPr lang="ko-KR" altLang="en-US" dirty="0"/>
              <a:t> 새로운 </a:t>
            </a:r>
            <a:r>
              <a:rPr lang="ko-KR" altLang="en-US" dirty="0" err="1"/>
              <a:t>비대면</a:t>
            </a:r>
            <a:r>
              <a:rPr lang="ko-KR" altLang="en-US" dirty="0"/>
              <a:t> 서비스 창출</a:t>
            </a:r>
            <a:r>
              <a:rPr lang="en-US" altLang="ko-KR" dirty="0"/>
              <a:t>. </a:t>
            </a:r>
            <a:r>
              <a:rPr lang="ko-KR" altLang="en-US" dirty="0" err="1"/>
              <a:t>언택트</a:t>
            </a:r>
            <a:r>
              <a:rPr lang="ko-KR" altLang="en-US" dirty="0"/>
              <a:t> 산업의 중심인 디지털 전환을 강화하여 디지털 플랫폼의 진화를 도모하고자 함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7BE7DE-EB3D-4528-988A-123629CC673B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92225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7BE7DE-EB3D-4528-988A-123629CC673B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50048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7BE7DE-EB3D-4528-988A-123629CC673B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22666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저희 팀이 개발하고 있는 프로젝트의 이름은 딥러닝 기반 영상분석을 통한 학습자 행동 및 감정 모니터링입니다</a:t>
            </a:r>
            <a:r>
              <a:rPr lang="en-US" altLang="ko-KR" dirty="0"/>
              <a:t>. </a:t>
            </a:r>
            <a:r>
              <a:rPr lang="ko-KR" altLang="en-US" dirty="0"/>
              <a:t>프로젝트의 제목 그대로</a:t>
            </a:r>
            <a:r>
              <a:rPr lang="en-US" altLang="ko-KR" dirty="0"/>
              <a:t>, </a:t>
            </a:r>
            <a:r>
              <a:rPr lang="ko-KR" altLang="en-US" dirty="0"/>
              <a:t>공부를 하고 있는 학습자의 영상을 촬영해 영상 데이터를 얻고</a:t>
            </a:r>
            <a:r>
              <a:rPr lang="en-US" altLang="ko-KR" dirty="0"/>
              <a:t>, </a:t>
            </a:r>
            <a:r>
              <a:rPr lang="ko-KR" altLang="en-US" dirty="0"/>
              <a:t>얻은 영상 데이터를 딥러닝 분석하여 해당 학습동안 학습자가 얼마나 집중을 하였는지 </a:t>
            </a:r>
            <a:r>
              <a:rPr lang="ko-KR" altLang="en-US" dirty="0" err="1"/>
              <a:t>수치화하여</a:t>
            </a:r>
            <a:r>
              <a:rPr lang="ko-KR" altLang="en-US" dirty="0"/>
              <a:t> 나타내고</a:t>
            </a:r>
            <a:r>
              <a:rPr lang="en-US" altLang="ko-KR" dirty="0"/>
              <a:t>, </a:t>
            </a:r>
            <a:r>
              <a:rPr lang="ko-KR" altLang="en-US" dirty="0" err="1"/>
              <a:t>학습동안의</a:t>
            </a:r>
            <a:r>
              <a:rPr lang="ko-KR" altLang="en-US" dirty="0"/>
              <a:t> 감정을 분석하는 프로그램입니다</a:t>
            </a:r>
            <a:r>
              <a:rPr lang="en-US" altLang="ko-KR" dirty="0"/>
              <a:t>. </a:t>
            </a:r>
            <a:r>
              <a:rPr lang="ko-KR" altLang="en-US" dirty="0"/>
              <a:t>산출된 감정과 집중도는 관리자와 학습자가 볼 수 있도록 대시보드를 통해 표현되어야 합니다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7BE7DE-EB3D-4528-988A-123629CC673B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46446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7BE7DE-EB3D-4528-988A-123629CC673B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89038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7BE7DE-EB3D-4528-988A-123629CC673B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68199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7BE7DE-EB3D-4528-988A-123629CC673B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30775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7BE7DE-EB3D-4528-988A-123629CC673B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28684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글씨 크기 ↑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7BE7DE-EB3D-4528-988A-123629CC673B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23454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글씨 크기 ↑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7BE7DE-EB3D-4528-988A-123629CC673B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42995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글씨 크기 ↑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7BE7DE-EB3D-4528-988A-123629CC673B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03540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C2619D-8D9D-4CC2-9009-CF2B705398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012852F-B030-4904-AF36-1341F2E488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6B4DEAE-673A-4B00-89D4-0AF6F3CF73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12A94-8054-4390-956D-A4DB0AF2D8AE}" type="datetimeFigureOut">
              <a:rPr lang="ko-KR" altLang="en-US" smtClean="0"/>
              <a:t>2020-11-27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6DBC699-7B09-4DFF-B97A-CAB165DEF3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3F8F032-8674-4A65-B5EB-E8378CD39F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AFFE8-A025-4AC5-B9F2-81B63675E7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91511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40C079-EEBD-4A79-A8EC-497FDA2C2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67149F7-D923-49A6-972D-1B96D4534B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A55C10B-E9EA-4A9A-BBD5-8099A91450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12A94-8054-4390-956D-A4DB0AF2D8AE}" type="datetimeFigureOut">
              <a:rPr lang="ko-KR" altLang="en-US" smtClean="0"/>
              <a:t>2020-11-27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02BF15A-D92F-4FE7-9D37-C57867BBCB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554D571-0163-466D-A9BD-33D33073A4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AFFE8-A025-4AC5-B9F2-81B63675E7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90674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8F66BDB-071A-40BC-A51C-530F07D43EB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452B11E-FABF-40CC-9D73-7C92CBC921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0529136-613B-4A09-94D5-C60C32B2DF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12A94-8054-4390-956D-A4DB0AF2D8AE}" type="datetimeFigureOut">
              <a:rPr lang="ko-KR" altLang="en-US" smtClean="0"/>
              <a:t>2020-11-27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F2489EF-22E3-4942-A7F7-FF08DA13B9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B2AE078-A89B-4534-923E-028084848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AFFE8-A025-4AC5-B9F2-81B63675E7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46793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E2C4DF-BB17-48F7-8C81-972ABBF24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54606B5-7C63-48FB-A0AA-05131826EA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17E27CB-EB2A-4954-9A50-6144F44875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12A94-8054-4390-956D-A4DB0AF2D8AE}" type="datetimeFigureOut">
              <a:rPr lang="ko-KR" altLang="en-US" smtClean="0"/>
              <a:t>2020-11-27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E9A0AEF-7642-4ADD-A918-0E46695364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BF9DE66-1A7A-4F1D-AB38-E9A99ADC8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AFFE8-A025-4AC5-B9F2-81B63675E7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06254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883EE9-FDF9-4F1A-899E-46E147FC19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B8BA42F-0D6F-40BD-B223-CD86E7F657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50ACE21-AE69-4904-B88B-3FE0C86240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12A94-8054-4390-956D-A4DB0AF2D8AE}" type="datetimeFigureOut">
              <a:rPr lang="ko-KR" altLang="en-US" smtClean="0"/>
              <a:t>2020-11-27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E84F0AC-7720-4A89-B09B-7CFDF741BF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997E387-8949-4E40-B43A-890D47718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AFFE8-A025-4AC5-B9F2-81B63675E7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21243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3046B1-2095-4064-B468-2D9C8C96C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4E7C54C-F394-4645-947A-88E1A58A73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148ECF7-D2BF-4BA6-86E2-FA3746104A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5AAC71B-F402-4A5D-8ADF-4224AA6000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12A94-8054-4390-956D-A4DB0AF2D8AE}" type="datetimeFigureOut">
              <a:rPr lang="ko-KR" altLang="en-US" smtClean="0"/>
              <a:t>2020-11-27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5C938D9-DE09-4781-9B22-6B7D5FC914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3736C13-BFD0-4C67-9A23-024027ACC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AFFE8-A025-4AC5-B9F2-81B63675E7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99996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400501-C551-4B43-8B46-545AF41875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E0F34E6-DFA5-4C36-9459-2542703CBB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B57B996-903C-4DF9-A1FA-529990E282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42CBEB4-568D-43D7-A5C0-5B6336B4C7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1EE3B19-5E34-48DF-A8EE-00FEB923DF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AA55D06-4106-4AEF-A033-E288C0EEAD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12A94-8054-4390-956D-A4DB0AF2D8AE}" type="datetimeFigureOut">
              <a:rPr lang="ko-KR" altLang="en-US" smtClean="0"/>
              <a:t>2020-11-27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025CBFB-1EAE-4260-9B4A-BA4F2F13E5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F8ACC2E-47A1-4E7F-A391-F7B3D202EE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AFFE8-A025-4AC5-B9F2-81B63675E7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65738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C2ED7-D272-460B-B11D-780BB798E4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314298A-C0CB-44C7-BC7B-3AB034067E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12A94-8054-4390-956D-A4DB0AF2D8AE}" type="datetimeFigureOut">
              <a:rPr lang="ko-KR" altLang="en-US" smtClean="0"/>
              <a:t>2020-11-27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74708D0-C796-4556-840F-7367F186BF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EE9F572-7B12-40AE-A36F-DC4E095D4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AFFE8-A025-4AC5-B9F2-81B63675E7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54149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FB377E2-87F6-430B-8F4A-BDA842571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12A94-8054-4390-956D-A4DB0AF2D8AE}" type="datetimeFigureOut">
              <a:rPr lang="ko-KR" altLang="en-US" smtClean="0"/>
              <a:t>2020-11-27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7C0E8C3-4DD5-4C55-94DF-1AE315346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A463EFD-190A-4FD7-A59C-22E03E0EA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AFFE8-A025-4AC5-B9F2-81B63675E7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62329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9F15C0-F490-4545-8569-875073736F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A00E9DA-6469-409F-8778-F6D17A515B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08DE923-B76D-479F-B504-D7EF7EDE4F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A5557CF-DC2B-4149-BC15-7A4687C7FA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12A94-8054-4390-956D-A4DB0AF2D8AE}" type="datetimeFigureOut">
              <a:rPr lang="ko-KR" altLang="en-US" smtClean="0"/>
              <a:t>2020-11-27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16F62A5-E144-4D8B-ACCC-F58C0B21C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37EB92E-00DA-4975-88C2-27C430C9C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AFFE8-A025-4AC5-B9F2-81B63675E7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03256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306151-B110-4A77-B72D-C820955CB2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C62740F-40A4-4423-8B29-C70A5FCBE3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83559BE-35EA-434F-90B0-7D9A6C91C2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717C74C-A6BB-4C89-83F3-E25FA2F617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12A94-8054-4390-956D-A4DB0AF2D8AE}" type="datetimeFigureOut">
              <a:rPr lang="ko-KR" altLang="en-US" smtClean="0"/>
              <a:t>2020-11-27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D1DC2F2-F6C2-4D71-B60B-CB866A6A58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444D281-8DB3-40DD-A670-A813ECFD1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AFFE8-A025-4AC5-B9F2-81B63675E7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79222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F41F34E-91AC-481C-8296-34ACB5B47D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DAB7F1A-506E-4C26-861F-3E20346670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EA3E0B0-2508-4A7A-88BE-ECB3659348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712A94-8054-4390-956D-A4DB0AF2D8AE}" type="datetimeFigureOut">
              <a:rPr lang="ko-KR" altLang="en-US" smtClean="0"/>
              <a:t>2020-11-27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3BEE6E6-D158-4E25-B3DD-DF022DE682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C13AAC0-051C-43C7-AC52-9003E110E4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7AFFE8-A025-4AC5-B9F2-81B63675E7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55580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0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0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2.png"/><Relationship Id="rId18" Type="http://schemas.openxmlformats.org/officeDocument/2006/relationships/image" Target="../media/image37.svg"/><Relationship Id="rId3" Type="http://schemas.openxmlformats.org/officeDocument/2006/relationships/image" Target="../media/image25.png"/><Relationship Id="rId21" Type="http://schemas.openxmlformats.org/officeDocument/2006/relationships/image" Target="../media/image40.png"/><Relationship Id="rId7" Type="http://schemas.openxmlformats.org/officeDocument/2006/relationships/image" Target="../media/image28.png"/><Relationship Id="rId12" Type="http://schemas.openxmlformats.org/officeDocument/2006/relationships/image" Target="../media/image31.svg"/><Relationship Id="rId17" Type="http://schemas.openxmlformats.org/officeDocument/2006/relationships/image" Target="../media/image36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35.svg"/><Relationship Id="rId20" Type="http://schemas.openxmlformats.org/officeDocument/2006/relationships/image" Target="../media/image39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30.png"/><Relationship Id="rId5" Type="http://schemas.openxmlformats.org/officeDocument/2006/relationships/image" Target="../media/image27.png"/><Relationship Id="rId15" Type="http://schemas.openxmlformats.org/officeDocument/2006/relationships/image" Target="../media/image34.png"/><Relationship Id="rId10" Type="http://schemas.openxmlformats.org/officeDocument/2006/relationships/image" Target="../media/image13.svg"/><Relationship Id="rId19" Type="http://schemas.openxmlformats.org/officeDocument/2006/relationships/image" Target="../media/image38.png"/><Relationship Id="rId4" Type="http://schemas.openxmlformats.org/officeDocument/2006/relationships/image" Target="../media/image26.png"/><Relationship Id="rId9" Type="http://schemas.openxmlformats.org/officeDocument/2006/relationships/image" Target="../media/image12.png"/><Relationship Id="rId14" Type="http://schemas.openxmlformats.org/officeDocument/2006/relationships/image" Target="../media/image33.svg"/><Relationship Id="rId22" Type="http://schemas.openxmlformats.org/officeDocument/2006/relationships/image" Target="../media/image41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2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43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8.png"/><Relationship Id="rId7" Type="http://schemas.openxmlformats.org/officeDocument/2006/relationships/image" Target="../media/image18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0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0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B8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3B1F779-1ED0-4C4A-9B8D-905D61D245DD}"/>
              </a:ext>
            </a:extLst>
          </p:cNvPr>
          <p:cNvSpPr/>
          <p:nvPr/>
        </p:nvSpPr>
        <p:spPr>
          <a:xfrm>
            <a:off x="4512365" y="842681"/>
            <a:ext cx="7345018" cy="2407409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E681D54-01E8-4FAD-9B83-9C49E0E0E37D}"/>
              </a:ext>
            </a:extLst>
          </p:cNvPr>
          <p:cNvSpPr/>
          <p:nvPr/>
        </p:nvSpPr>
        <p:spPr>
          <a:xfrm>
            <a:off x="4928768" y="542282"/>
            <a:ext cx="6602765" cy="2862223"/>
          </a:xfrm>
          <a:prstGeom prst="rect">
            <a:avLst/>
          </a:prstGeom>
          <a:solidFill>
            <a:srgbClr val="007B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A8AEAB68-3C37-4D0B-9002-8DD8E1DA94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713" y="4673932"/>
            <a:ext cx="1568686" cy="1568686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C90127A2-3417-43D4-BBD6-2D58611C6A4E}"/>
              </a:ext>
            </a:extLst>
          </p:cNvPr>
          <p:cNvSpPr/>
          <p:nvPr/>
        </p:nvSpPr>
        <p:spPr>
          <a:xfrm>
            <a:off x="1436914" y="6102294"/>
            <a:ext cx="46800" cy="280647"/>
          </a:xfrm>
          <a:prstGeom prst="rect">
            <a:avLst/>
          </a:prstGeom>
          <a:solidFill>
            <a:srgbClr val="007B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9" name="그림 28" descr="그리기이(가) 표시된 사진&#10;&#10;자동 생성된 설명">
            <a:extLst>
              <a:ext uri="{FF2B5EF4-FFF2-40B4-BE49-F238E27FC236}">
                <a16:creationId xmlns:a16="http://schemas.microsoft.com/office/drawing/2014/main" id="{0AA98722-000C-4837-84E1-6D7257B055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436914" y="5820211"/>
            <a:ext cx="981330" cy="981330"/>
          </a:xfrm>
          <a:prstGeom prst="rect">
            <a:avLst/>
          </a:prstGeom>
        </p:spPr>
      </p:pic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66AA0BB4-ECCB-4F5F-858C-D87B36A4A7B8}"/>
              </a:ext>
            </a:extLst>
          </p:cNvPr>
          <p:cNvCxnSpPr>
            <a:cxnSpLocks/>
          </p:cNvCxnSpPr>
          <p:nvPr/>
        </p:nvCxnSpPr>
        <p:spPr>
          <a:xfrm>
            <a:off x="-2041" y="6015318"/>
            <a:ext cx="468206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A63AF9E2-3F77-4A2A-8919-CFD94946F2BA}"/>
              </a:ext>
            </a:extLst>
          </p:cNvPr>
          <p:cNvCxnSpPr>
            <a:cxnSpLocks/>
          </p:cNvCxnSpPr>
          <p:nvPr/>
        </p:nvCxnSpPr>
        <p:spPr>
          <a:xfrm>
            <a:off x="2404122" y="6015318"/>
            <a:ext cx="634913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FA47148F-ECC8-46CA-B66D-16B474B727A0}"/>
              </a:ext>
            </a:extLst>
          </p:cNvPr>
          <p:cNvSpPr txBox="1"/>
          <p:nvPr/>
        </p:nvSpPr>
        <p:spPr>
          <a:xfrm>
            <a:off x="5119807" y="1140723"/>
            <a:ext cx="641172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ko-KR" sz="40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딥러닝 기반 영상분석을 통한 </a:t>
            </a:r>
            <a:endParaRPr lang="en-US" altLang="ko-KR" sz="4000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r>
              <a:rPr lang="ko-KR" altLang="ko-KR" sz="40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학습자 행동 및 감정 모니터링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11781CE-E400-4D17-BF59-720829220699}"/>
              </a:ext>
            </a:extLst>
          </p:cNvPr>
          <p:cNvSpPr txBox="1"/>
          <p:nvPr/>
        </p:nvSpPr>
        <p:spPr>
          <a:xfrm>
            <a:off x="8325670" y="2573523"/>
            <a:ext cx="29950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40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동국대학교 박지수 </a:t>
            </a:r>
            <a:endParaRPr lang="ko-KR" altLang="en-US" sz="2400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C339FEC5-D88A-45E8-BA20-9F472F187A85}"/>
              </a:ext>
            </a:extLst>
          </p:cNvPr>
          <p:cNvCxnSpPr>
            <a:cxnSpLocks/>
          </p:cNvCxnSpPr>
          <p:nvPr/>
        </p:nvCxnSpPr>
        <p:spPr>
          <a:xfrm>
            <a:off x="3110753" y="6015318"/>
            <a:ext cx="6329082" cy="0"/>
          </a:xfrm>
          <a:prstGeom prst="line">
            <a:avLst/>
          </a:prstGeom>
          <a:ln w="5715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C97AFC6D-BCC8-4679-84C6-42D6593E8FFF}"/>
              </a:ext>
            </a:extLst>
          </p:cNvPr>
          <p:cNvCxnSpPr>
            <a:cxnSpLocks/>
          </p:cNvCxnSpPr>
          <p:nvPr/>
        </p:nvCxnSpPr>
        <p:spPr>
          <a:xfrm>
            <a:off x="9069355" y="6015318"/>
            <a:ext cx="1750897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그림 25">
            <a:extLst>
              <a:ext uri="{FF2B5EF4-FFF2-40B4-BE49-F238E27FC236}">
                <a16:creationId xmlns:a16="http://schemas.microsoft.com/office/drawing/2014/main" id="{90D32953-69C9-4D5F-BDAB-1D85A71ABC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8237" y="4431158"/>
            <a:ext cx="1725401" cy="1725401"/>
          </a:xfrm>
          <a:prstGeom prst="rect">
            <a:avLst/>
          </a:prstGeom>
        </p:spPr>
      </p:pic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0315DE42-23AA-41CD-BBFA-91AA09F7E905}"/>
              </a:ext>
            </a:extLst>
          </p:cNvPr>
          <p:cNvCxnSpPr>
            <a:cxnSpLocks/>
          </p:cNvCxnSpPr>
          <p:nvPr/>
        </p:nvCxnSpPr>
        <p:spPr>
          <a:xfrm>
            <a:off x="11767880" y="6015318"/>
            <a:ext cx="424120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9CF52FFF-F8C2-4CD2-87A4-7F5655F293FF}"/>
              </a:ext>
            </a:extLst>
          </p:cNvPr>
          <p:cNvSpPr/>
          <p:nvPr/>
        </p:nvSpPr>
        <p:spPr>
          <a:xfrm>
            <a:off x="9328879" y="6042525"/>
            <a:ext cx="1801906" cy="418590"/>
          </a:xfrm>
          <a:prstGeom prst="rect">
            <a:avLst/>
          </a:prstGeom>
          <a:solidFill>
            <a:srgbClr val="007B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래픽 18" descr="모니터">
            <a:extLst>
              <a:ext uri="{FF2B5EF4-FFF2-40B4-BE49-F238E27FC236}">
                <a16:creationId xmlns:a16="http://schemas.microsoft.com/office/drawing/2014/main" id="{FCC0A868-F8B3-4264-809C-E9B245A7938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446834" y="5118728"/>
            <a:ext cx="1546401" cy="1546401"/>
          </a:xfrm>
          <a:prstGeom prst="rect">
            <a:avLst/>
          </a:prstGeom>
        </p:spPr>
      </p:pic>
      <p:grpSp>
        <p:nvGrpSpPr>
          <p:cNvPr id="40" name="그룹 39">
            <a:extLst>
              <a:ext uri="{FF2B5EF4-FFF2-40B4-BE49-F238E27FC236}">
                <a16:creationId xmlns:a16="http://schemas.microsoft.com/office/drawing/2014/main" id="{F3EC8ED9-CB26-4994-8A5A-9E04239F942C}"/>
              </a:ext>
            </a:extLst>
          </p:cNvPr>
          <p:cNvGrpSpPr/>
          <p:nvPr/>
        </p:nvGrpSpPr>
        <p:grpSpPr>
          <a:xfrm>
            <a:off x="10671810" y="5441531"/>
            <a:ext cx="1096070" cy="698284"/>
            <a:chOff x="10671810" y="5441531"/>
            <a:chExt cx="1096070" cy="698284"/>
          </a:xfrm>
        </p:grpSpPr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2CD7ADA2-09BC-4309-B834-203D51302738}"/>
                </a:ext>
              </a:extLst>
            </p:cNvPr>
            <p:cNvSpPr/>
            <p:nvPr/>
          </p:nvSpPr>
          <p:spPr>
            <a:xfrm>
              <a:off x="10671810" y="5458275"/>
              <a:ext cx="1096070" cy="681540"/>
            </a:xfrm>
            <a:prstGeom prst="rect">
              <a:avLst/>
            </a:prstGeom>
            <a:solidFill>
              <a:srgbClr val="007B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4" name="그래픽 23" descr="통계">
              <a:extLst>
                <a:ext uri="{FF2B5EF4-FFF2-40B4-BE49-F238E27FC236}">
                  <a16:creationId xmlns:a16="http://schemas.microsoft.com/office/drawing/2014/main" id="{EDF3C3CC-9EFF-44AD-B7C2-9C947B344AE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882672" y="5441531"/>
              <a:ext cx="694992" cy="6949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786954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그룹 40">
            <a:extLst>
              <a:ext uri="{FF2B5EF4-FFF2-40B4-BE49-F238E27FC236}">
                <a16:creationId xmlns:a16="http://schemas.microsoft.com/office/drawing/2014/main" id="{E76B9096-2B57-47F8-9889-215304C9D030}"/>
              </a:ext>
            </a:extLst>
          </p:cNvPr>
          <p:cNvGrpSpPr/>
          <p:nvPr/>
        </p:nvGrpSpPr>
        <p:grpSpPr>
          <a:xfrm>
            <a:off x="3007895" y="2057400"/>
            <a:ext cx="5727031" cy="1371600"/>
            <a:chOff x="3007895" y="2057400"/>
            <a:chExt cx="5727031" cy="1371600"/>
          </a:xfrm>
        </p:grpSpPr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9F8A0145-91F8-48E7-A871-0F6609B45464}"/>
                </a:ext>
              </a:extLst>
            </p:cNvPr>
            <p:cNvGrpSpPr/>
            <p:nvPr/>
          </p:nvGrpSpPr>
          <p:grpSpPr>
            <a:xfrm>
              <a:off x="3320093" y="2235783"/>
              <a:ext cx="1052564" cy="1052564"/>
              <a:chOff x="1443789" y="2923673"/>
              <a:chExt cx="1311443" cy="1311443"/>
            </a:xfrm>
          </p:grpSpPr>
          <p:sp>
            <p:nvSpPr>
              <p:cNvPr id="53" name="사각형: 둥근 모서리 52">
                <a:extLst>
                  <a:ext uri="{FF2B5EF4-FFF2-40B4-BE49-F238E27FC236}">
                    <a16:creationId xmlns:a16="http://schemas.microsoft.com/office/drawing/2014/main" id="{A4AF3FF6-7499-4B36-9257-63EB61BB7CDB}"/>
                  </a:ext>
                </a:extLst>
              </p:cNvPr>
              <p:cNvSpPr/>
              <p:nvPr/>
            </p:nvSpPr>
            <p:spPr>
              <a:xfrm>
                <a:off x="1443789" y="2923673"/>
                <a:ext cx="1311443" cy="1311443"/>
              </a:xfrm>
              <a:prstGeom prst="roundRect">
                <a:avLst/>
              </a:prstGeom>
              <a:solidFill>
                <a:srgbClr val="7FBDC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54" name="그림 53">
                <a:extLst>
                  <a:ext uri="{FF2B5EF4-FFF2-40B4-BE49-F238E27FC236}">
                    <a16:creationId xmlns:a16="http://schemas.microsoft.com/office/drawing/2014/main" id="{635DE396-DE11-4FE2-A2DC-0CEBC4D69A2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44079"/>
              <a:stretch/>
            </p:blipFill>
            <p:spPr>
              <a:xfrm>
                <a:off x="1499053" y="3326513"/>
                <a:ext cx="1135961" cy="635241"/>
              </a:xfrm>
              <a:prstGeom prst="rect">
                <a:avLst/>
              </a:prstGeom>
            </p:spPr>
          </p:pic>
        </p:grp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FF739CA6-F076-4E66-9D7A-8499F375AE52}"/>
                </a:ext>
              </a:extLst>
            </p:cNvPr>
            <p:cNvGrpSpPr/>
            <p:nvPr/>
          </p:nvGrpSpPr>
          <p:grpSpPr>
            <a:xfrm>
              <a:off x="4715424" y="2235783"/>
              <a:ext cx="1052564" cy="1052564"/>
              <a:chOff x="3716935" y="2944011"/>
              <a:chExt cx="1311443" cy="1311443"/>
            </a:xfrm>
          </p:grpSpPr>
          <p:sp>
            <p:nvSpPr>
              <p:cNvPr id="51" name="사각형: 둥근 모서리 50">
                <a:extLst>
                  <a:ext uri="{FF2B5EF4-FFF2-40B4-BE49-F238E27FC236}">
                    <a16:creationId xmlns:a16="http://schemas.microsoft.com/office/drawing/2014/main" id="{000C8F62-B818-41CB-AF49-B5E5AAEC1B8E}"/>
                  </a:ext>
                </a:extLst>
              </p:cNvPr>
              <p:cNvSpPr/>
              <p:nvPr/>
            </p:nvSpPr>
            <p:spPr>
              <a:xfrm>
                <a:off x="3716935" y="2944011"/>
                <a:ext cx="1311443" cy="1311443"/>
              </a:xfrm>
              <a:prstGeom prst="roundRect">
                <a:avLst/>
              </a:prstGeom>
              <a:solidFill>
                <a:srgbClr val="7FBDC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52" name="그림 51">
                <a:extLst>
                  <a:ext uri="{FF2B5EF4-FFF2-40B4-BE49-F238E27FC236}">
                    <a16:creationId xmlns:a16="http://schemas.microsoft.com/office/drawing/2014/main" id="{FC231BD4-8A52-4099-BB77-FF92E666A3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15748" y="3140994"/>
                <a:ext cx="928941" cy="928941"/>
              </a:xfrm>
              <a:prstGeom prst="rect">
                <a:avLst/>
              </a:prstGeom>
            </p:spPr>
          </p:pic>
        </p:grp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32ACD6FA-E241-40BB-A21B-185135AA3F81}"/>
                </a:ext>
              </a:extLst>
            </p:cNvPr>
            <p:cNvGrpSpPr/>
            <p:nvPr/>
          </p:nvGrpSpPr>
          <p:grpSpPr>
            <a:xfrm>
              <a:off x="6110755" y="2235783"/>
              <a:ext cx="1052564" cy="1052564"/>
              <a:chOff x="6188894" y="2944011"/>
              <a:chExt cx="1311443" cy="1311443"/>
            </a:xfrm>
          </p:grpSpPr>
          <p:sp>
            <p:nvSpPr>
              <p:cNvPr id="49" name="사각형: 둥근 모서리 48">
                <a:extLst>
                  <a:ext uri="{FF2B5EF4-FFF2-40B4-BE49-F238E27FC236}">
                    <a16:creationId xmlns:a16="http://schemas.microsoft.com/office/drawing/2014/main" id="{71C68864-4A67-4997-8C23-1F35B1719173}"/>
                  </a:ext>
                </a:extLst>
              </p:cNvPr>
              <p:cNvSpPr/>
              <p:nvPr/>
            </p:nvSpPr>
            <p:spPr>
              <a:xfrm>
                <a:off x="6188894" y="2944011"/>
                <a:ext cx="1311443" cy="1311443"/>
              </a:xfrm>
              <a:prstGeom prst="roundRect">
                <a:avLst/>
              </a:prstGeom>
              <a:solidFill>
                <a:srgbClr val="7FBDC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50" name="그림 49">
                <a:extLst>
                  <a:ext uri="{FF2B5EF4-FFF2-40B4-BE49-F238E27FC236}">
                    <a16:creationId xmlns:a16="http://schemas.microsoft.com/office/drawing/2014/main" id="{8CF9EF3F-1517-4411-96FD-4133F9ACE4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6413636" y="3177058"/>
                <a:ext cx="861958" cy="861958"/>
              </a:xfrm>
              <a:prstGeom prst="rect">
                <a:avLst/>
              </a:prstGeom>
            </p:spPr>
          </p:pic>
        </p:grp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7ECF3C53-F4CA-4E6C-92EC-0E1E25BC1895}"/>
                </a:ext>
              </a:extLst>
            </p:cNvPr>
            <p:cNvGrpSpPr/>
            <p:nvPr/>
          </p:nvGrpSpPr>
          <p:grpSpPr>
            <a:xfrm>
              <a:off x="7506086" y="2242447"/>
              <a:ext cx="1052564" cy="1052564"/>
              <a:chOff x="8462040" y="2964349"/>
              <a:chExt cx="1311443" cy="1311443"/>
            </a:xfrm>
          </p:grpSpPr>
          <p:sp>
            <p:nvSpPr>
              <p:cNvPr id="47" name="사각형: 둥근 모서리 46">
                <a:extLst>
                  <a:ext uri="{FF2B5EF4-FFF2-40B4-BE49-F238E27FC236}">
                    <a16:creationId xmlns:a16="http://schemas.microsoft.com/office/drawing/2014/main" id="{49AE2F51-3919-4192-A930-83323929B822}"/>
                  </a:ext>
                </a:extLst>
              </p:cNvPr>
              <p:cNvSpPr/>
              <p:nvPr/>
            </p:nvSpPr>
            <p:spPr>
              <a:xfrm>
                <a:off x="8462040" y="2964349"/>
                <a:ext cx="1311443" cy="1311443"/>
              </a:xfrm>
              <a:prstGeom prst="roundRect">
                <a:avLst/>
              </a:prstGeom>
              <a:solidFill>
                <a:srgbClr val="7FBDC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48" name="그림 47">
                <a:extLst>
                  <a:ext uri="{FF2B5EF4-FFF2-40B4-BE49-F238E27FC236}">
                    <a16:creationId xmlns:a16="http://schemas.microsoft.com/office/drawing/2014/main" id="{AEE0E83B-5D6C-4CB2-AC75-E74B01395A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660853" y="3135647"/>
                <a:ext cx="968845" cy="968845"/>
              </a:xfrm>
              <a:prstGeom prst="rect">
                <a:avLst/>
              </a:prstGeom>
            </p:spPr>
          </p:pic>
        </p:grp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4B4AB50F-3296-473D-9C77-FB24B9D30A4F}"/>
                </a:ext>
              </a:extLst>
            </p:cNvPr>
            <p:cNvSpPr/>
            <p:nvPr/>
          </p:nvSpPr>
          <p:spPr>
            <a:xfrm>
              <a:off x="3007895" y="2057400"/>
              <a:ext cx="5727031" cy="1371600"/>
            </a:xfrm>
            <a:prstGeom prst="rect">
              <a:avLst/>
            </a:prstGeom>
            <a:solidFill>
              <a:srgbClr val="FFFFFF">
                <a:alpha val="8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직각 삼각형 6">
            <a:extLst>
              <a:ext uri="{FF2B5EF4-FFF2-40B4-BE49-F238E27FC236}">
                <a16:creationId xmlns:a16="http://schemas.microsoft.com/office/drawing/2014/main" id="{C3142E70-6D1E-40FD-94BA-8FC2CCD7C2AD}"/>
              </a:ext>
            </a:extLst>
          </p:cNvPr>
          <p:cNvSpPr/>
          <p:nvPr/>
        </p:nvSpPr>
        <p:spPr>
          <a:xfrm rot="5400000">
            <a:off x="0" y="0"/>
            <a:ext cx="732870" cy="732870"/>
          </a:xfrm>
          <a:prstGeom prst="rtTriangle">
            <a:avLst/>
          </a:prstGeom>
          <a:solidFill>
            <a:srgbClr val="007B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각 삼각형 7">
            <a:extLst>
              <a:ext uri="{FF2B5EF4-FFF2-40B4-BE49-F238E27FC236}">
                <a16:creationId xmlns:a16="http://schemas.microsoft.com/office/drawing/2014/main" id="{036DE83C-C54C-43C8-9B0A-3546D78B2B1B}"/>
              </a:ext>
            </a:extLst>
          </p:cNvPr>
          <p:cNvSpPr/>
          <p:nvPr/>
        </p:nvSpPr>
        <p:spPr>
          <a:xfrm rot="15794085">
            <a:off x="56904" y="-36212"/>
            <a:ext cx="636827" cy="798931"/>
          </a:xfrm>
          <a:prstGeom prst="rtTriangl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01600" dist="38100" dir="10500000" sx="114000" sy="114000" algn="t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5527EFB2-A101-48B4-AD40-A19751DAB25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440" y="539504"/>
            <a:ext cx="4084320" cy="224637"/>
          </a:xfrm>
          <a:prstGeom prst="rect">
            <a:avLst/>
          </a:prstGeom>
        </p:spPr>
      </p:pic>
      <p:grpSp>
        <p:nvGrpSpPr>
          <p:cNvPr id="33" name="그룹 32">
            <a:extLst>
              <a:ext uri="{FF2B5EF4-FFF2-40B4-BE49-F238E27FC236}">
                <a16:creationId xmlns:a16="http://schemas.microsoft.com/office/drawing/2014/main" id="{F46C4994-6C22-43C0-96B5-EA737367E71B}"/>
              </a:ext>
            </a:extLst>
          </p:cNvPr>
          <p:cNvGrpSpPr/>
          <p:nvPr/>
        </p:nvGrpSpPr>
        <p:grpSpPr>
          <a:xfrm>
            <a:off x="3320093" y="2235783"/>
            <a:ext cx="1052564" cy="1052564"/>
            <a:chOff x="1443789" y="2923673"/>
            <a:chExt cx="1311443" cy="1311443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3102BF87-B1ED-476A-A901-3EAC21ED0F73}"/>
                </a:ext>
              </a:extLst>
            </p:cNvPr>
            <p:cNvSpPr/>
            <p:nvPr/>
          </p:nvSpPr>
          <p:spPr>
            <a:xfrm>
              <a:off x="1443789" y="2923673"/>
              <a:ext cx="1311443" cy="1311443"/>
            </a:xfrm>
            <a:prstGeom prst="roundRect">
              <a:avLst/>
            </a:prstGeom>
            <a:solidFill>
              <a:srgbClr val="7FBD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AF1D1A80-5322-4908-8716-17B9B307E3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4079"/>
            <a:stretch/>
          </p:blipFill>
          <p:spPr>
            <a:xfrm>
              <a:off x="1499053" y="3326513"/>
              <a:ext cx="1135961" cy="635241"/>
            </a:xfrm>
            <a:prstGeom prst="rect">
              <a:avLst/>
            </a:prstGeom>
          </p:spPr>
        </p:pic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1B50A72F-8C93-4B01-8B96-C835B6727B99}"/>
              </a:ext>
            </a:extLst>
          </p:cNvPr>
          <p:cNvGrpSpPr/>
          <p:nvPr/>
        </p:nvGrpSpPr>
        <p:grpSpPr>
          <a:xfrm>
            <a:off x="4715424" y="2235783"/>
            <a:ext cx="1052564" cy="1052564"/>
            <a:chOff x="3716935" y="2944011"/>
            <a:chExt cx="1311443" cy="1311443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826D9F0B-6A1D-4CAF-B6FE-C4AACF7C8A43}"/>
                </a:ext>
              </a:extLst>
            </p:cNvPr>
            <p:cNvSpPr/>
            <p:nvPr/>
          </p:nvSpPr>
          <p:spPr>
            <a:xfrm>
              <a:off x="3716935" y="2944011"/>
              <a:ext cx="1311443" cy="1311443"/>
            </a:xfrm>
            <a:prstGeom prst="roundRect">
              <a:avLst/>
            </a:prstGeom>
            <a:solidFill>
              <a:srgbClr val="7FBD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016DAC3E-976A-411A-93A4-089EE99B6D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15748" y="3140994"/>
              <a:ext cx="928941" cy="928941"/>
            </a:xfrm>
            <a:prstGeom prst="rect">
              <a:avLst/>
            </a:prstGeom>
          </p:spPr>
        </p:pic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2A2CA974-352A-4E3A-AF9F-854CA8613E58}"/>
              </a:ext>
            </a:extLst>
          </p:cNvPr>
          <p:cNvGrpSpPr/>
          <p:nvPr/>
        </p:nvGrpSpPr>
        <p:grpSpPr>
          <a:xfrm>
            <a:off x="6110755" y="2235783"/>
            <a:ext cx="1052564" cy="1052564"/>
            <a:chOff x="6188894" y="2944011"/>
            <a:chExt cx="1311443" cy="1311443"/>
          </a:xfrm>
        </p:grpSpPr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08ACAF63-4AB3-4220-9EAD-9E0D66BB3114}"/>
                </a:ext>
              </a:extLst>
            </p:cNvPr>
            <p:cNvSpPr/>
            <p:nvPr/>
          </p:nvSpPr>
          <p:spPr>
            <a:xfrm>
              <a:off x="6188894" y="2944011"/>
              <a:ext cx="1311443" cy="1311443"/>
            </a:xfrm>
            <a:prstGeom prst="roundRect">
              <a:avLst/>
            </a:prstGeom>
            <a:solidFill>
              <a:srgbClr val="7FBD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8018C22E-0BB0-4364-9E1A-EBB03F9CAF4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413636" y="3177058"/>
              <a:ext cx="861958" cy="861958"/>
            </a:xfrm>
            <a:prstGeom prst="rect">
              <a:avLst/>
            </a:prstGeom>
          </p:spPr>
        </p:pic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A1C749FF-5580-460F-B2C2-6B8E714C6696}"/>
              </a:ext>
            </a:extLst>
          </p:cNvPr>
          <p:cNvGrpSpPr/>
          <p:nvPr/>
        </p:nvGrpSpPr>
        <p:grpSpPr>
          <a:xfrm>
            <a:off x="7506086" y="2242447"/>
            <a:ext cx="1052564" cy="1052564"/>
            <a:chOff x="8462040" y="2964349"/>
            <a:chExt cx="1311443" cy="1311443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705BE07C-CA48-4EA0-9276-CE4168FF4AD6}"/>
                </a:ext>
              </a:extLst>
            </p:cNvPr>
            <p:cNvSpPr/>
            <p:nvPr/>
          </p:nvSpPr>
          <p:spPr>
            <a:xfrm>
              <a:off x="8462040" y="2964349"/>
              <a:ext cx="1311443" cy="1311443"/>
            </a:xfrm>
            <a:prstGeom prst="roundRect">
              <a:avLst/>
            </a:prstGeom>
            <a:solidFill>
              <a:srgbClr val="7FBD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F0F752BE-DE7A-4BAE-BB80-57C92573E61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60853" y="3135647"/>
              <a:ext cx="968845" cy="968845"/>
            </a:xfrm>
            <a:prstGeom prst="rect">
              <a:avLst/>
            </a:prstGeom>
          </p:spPr>
        </p:pic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44D46B75-8E87-4830-AB36-D8A7EA52223C}"/>
              </a:ext>
            </a:extLst>
          </p:cNvPr>
          <p:cNvGrpSpPr/>
          <p:nvPr/>
        </p:nvGrpSpPr>
        <p:grpSpPr>
          <a:xfrm>
            <a:off x="5158769" y="4192920"/>
            <a:ext cx="7408977" cy="1063625"/>
            <a:chOff x="572551" y="3969755"/>
            <a:chExt cx="7408977" cy="1063625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AFE4D648-2859-41E4-819F-86C18067A0EE}"/>
                </a:ext>
              </a:extLst>
            </p:cNvPr>
            <p:cNvSpPr txBox="1"/>
            <p:nvPr/>
          </p:nvSpPr>
          <p:spPr>
            <a:xfrm>
              <a:off x="1082672" y="3969755"/>
              <a:ext cx="6898856" cy="10636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400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얼굴 각도</a:t>
              </a:r>
              <a:endParaRPr lang="en-US" altLang="ko-KR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20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얼굴 각도의 큰 변화</a:t>
              </a:r>
              <a:r>
                <a:rPr lang="en-US" altLang="ko-KR" sz="20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(</a:t>
              </a:r>
              <a:r>
                <a:rPr lang="ko-KR" altLang="en-US" sz="20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어깨 기준 </a:t>
              </a:r>
              <a:r>
                <a:rPr lang="en-US" altLang="ko-KR" sz="20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15° </a:t>
              </a:r>
              <a:r>
                <a:rPr lang="ko-KR" altLang="en-US" sz="20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이상</a:t>
              </a:r>
              <a:r>
                <a:rPr lang="en-US" altLang="ko-KR" sz="20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)</a:t>
              </a:r>
              <a:endParaRPr lang="ko-KR" altLang="en-US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</p:txBody>
        </p:sp>
        <p:pic>
          <p:nvPicPr>
            <p:cNvPr id="56" name="그림 55" descr="그리기이(가) 표시된 사진&#10;&#10;자동 생성된 설명">
              <a:extLst>
                <a:ext uri="{FF2B5EF4-FFF2-40B4-BE49-F238E27FC236}">
                  <a16:creationId xmlns:a16="http://schemas.microsoft.com/office/drawing/2014/main" id="{B27223AA-B095-48A6-BC7F-2B41213F7FE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2551" y="4081161"/>
              <a:ext cx="461640" cy="461640"/>
            </a:xfrm>
            <a:prstGeom prst="rect">
              <a:avLst/>
            </a:prstGeom>
          </p:spPr>
        </p:pic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0812F760-0417-46F5-A2DA-0523C2EA7B75}"/>
              </a:ext>
            </a:extLst>
          </p:cNvPr>
          <p:cNvSpPr txBox="1"/>
          <p:nvPr/>
        </p:nvSpPr>
        <p:spPr>
          <a:xfrm>
            <a:off x="994611" y="132420"/>
            <a:ext cx="487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집중도 및 감정 산출 방법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633D44F6-375D-4683-BBC1-DB892434A722}"/>
              </a:ext>
            </a:extLst>
          </p:cNvPr>
          <p:cNvSpPr/>
          <p:nvPr/>
        </p:nvSpPr>
        <p:spPr>
          <a:xfrm>
            <a:off x="4865728" y="1333531"/>
            <a:ext cx="2124845" cy="576615"/>
          </a:xfrm>
          <a:prstGeom prst="rect">
            <a:avLst/>
          </a:prstGeom>
          <a:solidFill>
            <a:srgbClr val="007B86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8952984E-9EF3-472F-8ED7-CD7351A0ABD7}"/>
              </a:ext>
            </a:extLst>
          </p:cNvPr>
          <p:cNvSpPr txBox="1"/>
          <p:nvPr/>
        </p:nvSpPr>
        <p:spPr>
          <a:xfrm>
            <a:off x="4372658" y="1431420"/>
            <a:ext cx="3110986" cy="4322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500"/>
              </a:lnSpc>
            </a:pPr>
            <a:r>
              <a:rPr lang="ko-KR" altLang="en-US" sz="28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비집중</a:t>
            </a:r>
            <a:endParaRPr lang="en-US" altLang="ko-KR" sz="28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41649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3.7037E-6 L -0.28633 0.33426 " pathEditMode="relative" rAng="0" ptsTypes="AA">
                                      <p:cBhvr>
                                        <p:cTn id="6" dur="1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323" y="1671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8" dur="1000" fill="hold"/>
                                        <p:tgtEl>
                                          <p:spTgt spid="3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그룹 40">
            <a:extLst>
              <a:ext uri="{FF2B5EF4-FFF2-40B4-BE49-F238E27FC236}">
                <a16:creationId xmlns:a16="http://schemas.microsoft.com/office/drawing/2014/main" id="{E76B9096-2B57-47F8-9889-215304C9D030}"/>
              </a:ext>
            </a:extLst>
          </p:cNvPr>
          <p:cNvGrpSpPr/>
          <p:nvPr/>
        </p:nvGrpSpPr>
        <p:grpSpPr>
          <a:xfrm>
            <a:off x="3007895" y="2057400"/>
            <a:ext cx="5727031" cy="1371600"/>
            <a:chOff x="3007895" y="2057400"/>
            <a:chExt cx="5727031" cy="1371600"/>
          </a:xfrm>
        </p:grpSpPr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9F8A0145-91F8-48E7-A871-0F6609B45464}"/>
                </a:ext>
              </a:extLst>
            </p:cNvPr>
            <p:cNvGrpSpPr/>
            <p:nvPr/>
          </p:nvGrpSpPr>
          <p:grpSpPr>
            <a:xfrm>
              <a:off x="3320093" y="2235783"/>
              <a:ext cx="1052564" cy="1052564"/>
              <a:chOff x="1443789" y="2923673"/>
              <a:chExt cx="1311443" cy="1311443"/>
            </a:xfrm>
          </p:grpSpPr>
          <p:sp>
            <p:nvSpPr>
              <p:cNvPr id="53" name="사각형: 둥근 모서리 52">
                <a:extLst>
                  <a:ext uri="{FF2B5EF4-FFF2-40B4-BE49-F238E27FC236}">
                    <a16:creationId xmlns:a16="http://schemas.microsoft.com/office/drawing/2014/main" id="{A4AF3FF6-7499-4B36-9257-63EB61BB7CDB}"/>
                  </a:ext>
                </a:extLst>
              </p:cNvPr>
              <p:cNvSpPr/>
              <p:nvPr/>
            </p:nvSpPr>
            <p:spPr>
              <a:xfrm>
                <a:off x="1443789" y="2923673"/>
                <a:ext cx="1311443" cy="1311443"/>
              </a:xfrm>
              <a:prstGeom prst="roundRect">
                <a:avLst/>
              </a:prstGeom>
              <a:solidFill>
                <a:srgbClr val="7FBDC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54" name="그림 53">
                <a:extLst>
                  <a:ext uri="{FF2B5EF4-FFF2-40B4-BE49-F238E27FC236}">
                    <a16:creationId xmlns:a16="http://schemas.microsoft.com/office/drawing/2014/main" id="{635DE396-DE11-4FE2-A2DC-0CEBC4D69A2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44079"/>
              <a:stretch/>
            </p:blipFill>
            <p:spPr>
              <a:xfrm>
                <a:off x="1499053" y="3326513"/>
                <a:ext cx="1135961" cy="635241"/>
              </a:xfrm>
              <a:prstGeom prst="rect">
                <a:avLst/>
              </a:prstGeom>
            </p:spPr>
          </p:pic>
        </p:grp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FF739CA6-F076-4E66-9D7A-8499F375AE52}"/>
                </a:ext>
              </a:extLst>
            </p:cNvPr>
            <p:cNvGrpSpPr/>
            <p:nvPr/>
          </p:nvGrpSpPr>
          <p:grpSpPr>
            <a:xfrm>
              <a:off x="4715424" y="2235783"/>
              <a:ext cx="1052564" cy="1052564"/>
              <a:chOff x="3716935" y="2944011"/>
              <a:chExt cx="1311443" cy="1311443"/>
            </a:xfrm>
          </p:grpSpPr>
          <p:sp>
            <p:nvSpPr>
              <p:cNvPr id="51" name="사각형: 둥근 모서리 50">
                <a:extLst>
                  <a:ext uri="{FF2B5EF4-FFF2-40B4-BE49-F238E27FC236}">
                    <a16:creationId xmlns:a16="http://schemas.microsoft.com/office/drawing/2014/main" id="{000C8F62-B818-41CB-AF49-B5E5AAEC1B8E}"/>
                  </a:ext>
                </a:extLst>
              </p:cNvPr>
              <p:cNvSpPr/>
              <p:nvPr/>
            </p:nvSpPr>
            <p:spPr>
              <a:xfrm>
                <a:off x="3716935" y="2944011"/>
                <a:ext cx="1311443" cy="1311443"/>
              </a:xfrm>
              <a:prstGeom prst="roundRect">
                <a:avLst/>
              </a:prstGeom>
              <a:solidFill>
                <a:srgbClr val="7FBDC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52" name="그림 51">
                <a:extLst>
                  <a:ext uri="{FF2B5EF4-FFF2-40B4-BE49-F238E27FC236}">
                    <a16:creationId xmlns:a16="http://schemas.microsoft.com/office/drawing/2014/main" id="{FC231BD4-8A52-4099-BB77-FF92E666A3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15748" y="3140994"/>
                <a:ext cx="928941" cy="928941"/>
              </a:xfrm>
              <a:prstGeom prst="rect">
                <a:avLst/>
              </a:prstGeom>
            </p:spPr>
          </p:pic>
        </p:grp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32ACD6FA-E241-40BB-A21B-185135AA3F81}"/>
                </a:ext>
              </a:extLst>
            </p:cNvPr>
            <p:cNvGrpSpPr/>
            <p:nvPr/>
          </p:nvGrpSpPr>
          <p:grpSpPr>
            <a:xfrm>
              <a:off x="6110755" y="2235783"/>
              <a:ext cx="1052564" cy="1052564"/>
              <a:chOff x="6188894" y="2944011"/>
              <a:chExt cx="1311443" cy="1311443"/>
            </a:xfrm>
          </p:grpSpPr>
          <p:sp>
            <p:nvSpPr>
              <p:cNvPr id="49" name="사각형: 둥근 모서리 48">
                <a:extLst>
                  <a:ext uri="{FF2B5EF4-FFF2-40B4-BE49-F238E27FC236}">
                    <a16:creationId xmlns:a16="http://schemas.microsoft.com/office/drawing/2014/main" id="{71C68864-4A67-4997-8C23-1F35B1719173}"/>
                  </a:ext>
                </a:extLst>
              </p:cNvPr>
              <p:cNvSpPr/>
              <p:nvPr/>
            </p:nvSpPr>
            <p:spPr>
              <a:xfrm>
                <a:off x="6188894" y="2944011"/>
                <a:ext cx="1311443" cy="1311443"/>
              </a:xfrm>
              <a:prstGeom prst="roundRect">
                <a:avLst/>
              </a:prstGeom>
              <a:solidFill>
                <a:srgbClr val="7FBDC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50" name="그림 49">
                <a:extLst>
                  <a:ext uri="{FF2B5EF4-FFF2-40B4-BE49-F238E27FC236}">
                    <a16:creationId xmlns:a16="http://schemas.microsoft.com/office/drawing/2014/main" id="{8CF9EF3F-1517-4411-96FD-4133F9ACE4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6413636" y="3177058"/>
                <a:ext cx="861958" cy="861958"/>
              </a:xfrm>
              <a:prstGeom prst="rect">
                <a:avLst/>
              </a:prstGeom>
            </p:spPr>
          </p:pic>
        </p:grp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7ECF3C53-F4CA-4E6C-92EC-0E1E25BC1895}"/>
                </a:ext>
              </a:extLst>
            </p:cNvPr>
            <p:cNvGrpSpPr/>
            <p:nvPr/>
          </p:nvGrpSpPr>
          <p:grpSpPr>
            <a:xfrm>
              <a:off x="7506086" y="2242447"/>
              <a:ext cx="1052564" cy="1052564"/>
              <a:chOff x="8462040" y="2964349"/>
              <a:chExt cx="1311443" cy="1311443"/>
            </a:xfrm>
          </p:grpSpPr>
          <p:sp>
            <p:nvSpPr>
              <p:cNvPr id="47" name="사각형: 둥근 모서리 46">
                <a:extLst>
                  <a:ext uri="{FF2B5EF4-FFF2-40B4-BE49-F238E27FC236}">
                    <a16:creationId xmlns:a16="http://schemas.microsoft.com/office/drawing/2014/main" id="{49AE2F51-3919-4192-A930-83323929B822}"/>
                  </a:ext>
                </a:extLst>
              </p:cNvPr>
              <p:cNvSpPr/>
              <p:nvPr/>
            </p:nvSpPr>
            <p:spPr>
              <a:xfrm>
                <a:off x="8462040" y="2964349"/>
                <a:ext cx="1311443" cy="1311443"/>
              </a:xfrm>
              <a:prstGeom prst="roundRect">
                <a:avLst/>
              </a:prstGeom>
              <a:solidFill>
                <a:srgbClr val="7FBDC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48" name="그림 47">
                <a:extLst>
                  <a:ext uri="{FF2B5EF4-FFF2-40B4-BE49-F238E27FC236}">
                    <a16:creationId xmlns:a16="http://schemas.microsoft.com/office/drawing/2014/main" id="{AEE0E83B-5D6C-4CB2-AC75-E74B01395A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660853" y="3135647"/>
                <a:ext cx="968845" cy="968845"/>
              </a:xfrm>
              <a:prstGeom prst="rect">
                <a:avLst/>
              </a:prstGeom>
            </p:spPr>
          </p:pic>
        </p:grp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4B4AB50F-3296-473D-9C77-FB24B9D30A4F}"/>
                </a:ext>
              </a:extLst>
            </p:cNvPr>
            <p:cNvSpPr/>
            <p:nvPr/>
          </p:nvSpPr>
          <p:spPr>
            <a:xfrm>
              <a:off x="3007895" y="2057400"/>
              <a:ext cx="5727031" cy="1371600"/>
            </a:xfrm>
            <a:prstGeom prst="rect">
              <a:avLst/>
            </a:prstGeom>
            <a:solidFill>
              <a:srgbClr val="FFFFFF">
                <a:alpha val="8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직각 삼각형 6">
            <a:extLst>
              <a:ext uri="{FF2B5EF4-FFF2-40B4-BE49-F238E27FC236}">
                <a16:creationId xmlns:a16="http://schemas.microsoft.com/office/drawing/2014/main" id="{C3142E70-6D1E-40FD-94BA-8FC2CCD7C2AD}"/>
              </a:ext>
            </a:extLst>
          </p:cNvPr>
          <p:cNvSpPr/>
          <p:nvPr/>
        </p:nvSpPr>
        <p:spPr>
          <a:xfrm rot="5400000">
            <a:off x="0" y="0"/>
            <a:ext cx="732870" cy="732870"/>
          </a:xfrm>
          <a:prstGeom prst="rtTriangle">
            <a:avLst/>
          </a:prstGeom>
          <a:solidFill>
            <a:srgbClr val="007B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각 삼각형 7">
            <a:extLst>
              <a:ext uri="{FF2B5EF4-FFF2-40B4-BE49-F238E27FC236}">
                <a16:creationId xmlns:a16="http://schemas.microsoft.com/office/drawing/2014/main" id="{036DE83C-C54C-43C8-9B0A-3546D78B2B1B}"/>
              </a:ext>
            </a:extLst>
          </p:cNvPr>
          <p:cNvSpPr/>
          <p:nvPr/>
        </p:nvSpPr>
        <p:spPr>
          <a:xfrm rot="15794085">
            <a:off x="56904" y="-36212"/>
            <a:ext cx="636827" cy="798931"/>
          </a:xfrm>
          <a:prstGeom prst="rtTriangl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01600" dist="38100" dir="10500000" sx="114000" sy="114000" algn="t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5527EFB2-A101-48B4-AD40-A19751DAB25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440" y="539504"/>
            <a:ext cx="4084320" cy="224637"/>
          </a:xfrm>
          <a:prstGeom prst="rect">
            <a:avLst/>
          </a:prstGeom>
        </p:spPr>
      </p:pic>
      <p:grpSp>
        <p:nvGrpSpPr>
          <p:cNvPr id="33" name="그룹 32">
            <a:extLst>
              <a:ext uri="{FF2B5EF4-FFF2-40B4-BE49-F238E27FC236}">
                <a16:creationId xmlns:a16="http://schemas.microsoft.com/office/drawing/2014/main" id="{F46C4994-6C22-43C0-96B5-EA737367E71B}"/>
              </a:ext>
            </a:extLst>
          </p:cNvPr>
          <p:cNvGrpSpPr/>
          <p:nvPr/>
        </p:nvGrpSpPr>
        <p:grpSpPr>
          <a:xfrm>
            <a:off x="3320093" y="2235783"/>
            <a:ext cx="1052564" cy="1052564"/>
            <a:chOff x="1443789" y="2923673"/>
            <a:chExt cx="1311443" cy="1311443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3102BF87-B1ED-476A-A901-3EAC21ED0F73}"/>
                </a:ext>
              </a:extLst>
            </p:cNvPr>
            <p:cNvSpPr/>
            <p:nvPr/>
          </p:nvSpPr>
          <p:spPr>
            <a:xfrm>
              <a:off x="1443789" y="2923673"/>
              <a:ext cx="1311443" cy="1311443"/>
            </a:xfrm>
            <a:prstGeom prst="roundRect">
              <a:avLst/>
            </a:prstGeom>
            <a:solidFill>
              <a:srgbClr val="7FBD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AF1D1A80-5322-4908-8716-17B9B307E3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4079"/>
            <a:stretch/>
          </p:blipFill>
          <p:spPr>
            <a:xfrm>
              <a:off x="1499053" y="3326513"/>
              <a:ext cx="1135961" cy="635241"/>
            </a:xfrm>
            <a:prstGeom prst="rect">
              <a:avLst/>
            </a:prstGeom>
          </p:spPr>
        </p:pic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1B50A72F-8C93-4B01-8B96-C835B6727B99}"/>
              </a:ext>
            </a:extLst>
          </p:cNvPr>
          <p:cNvGrpSpPr/>
          <p:nvPr/>
        </p:nvGrpSpPr>
        <p:grpSpPr>
          <a:xfrm>
            <a:off x="4715424" y="2235783"/>
            <a:ext cx="1052564" cy="1052564"/>
            <a:chOff x="3716935" y="2944011"/>
            <a:chExt cx="1311443" cy="1311443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826D9F0B-6A1D-4CAF-B6FE-C4AACF7C8A43}"/>
                </a:ext>
              </a:extLst>
            </p:cNvPr>
            <p:cNvSpPr/>
            <p:nvPr/>
          </p:nvSpPr>
          <p:spPr>
            <a:xfrm>
              <a:off x="3716935" y="2944011"/>
              <a:ext cx="1311443" cy="1311443"/>
            </a:xfrm>
            <a:prstGeom prst="roundRect">
              <a:avLst/>
            </a:prstGeom>
            <a:solidFill>
              <a:srgbClr val="7FBD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016DAC3E-976A-411A-93A4-089EE99B6D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15748" y="3140994"/>
              <a:ext cx="928941" cy="928941"/>
            </a:xfrm>
            <a:prstGeom prst="rect">
              <a:avLst/>
            </a:prstGeom>
          </p:spPr>
        </p:pic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2A2CA974-352A-4E3A-AF9F-854CA8613E58}"/>
              </a:ext>
            </a:extLst>
          </p:cNvPr>
          <p:cNvGrpSpPr/>
          <p:nvPr/>
        </p:nvGrpSpPr>
        <p:grpSpPr>
          <a:xfrm>
            <a:off x="6110755" y="2235783"/>
            <a:ext cx="1052564" cy="1052564"/>
            <a:chOff x="6188894" y="2944011"/>
            <a:chExt cx="1311443" cy="1311443"/>
          </a:xfrm>
        </p:grpSpPr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08ACAF63-4AB3-4220-9EAD-9E0D66BB3114}"/>
                </a:ext>
              </a:extLst>
            </p:cNvPr>
            <p:cNvSpPr/>
            <p:nvPr/>
          </p:nvSpPr>
          <p:spPr>
            <a:xfrm>
              <a:off x="6188894" y="2944011"/>
              <a:ext cx="1311443" cy="1311443"/>
            </a:xfrm>
            <a:prstGeom prst="roundRect">
              <a:avLst/>
            </a:prstGeom>
            <a:solidFill>
              <a:srgbClr val="7FBD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8018C22E-0BB0-4364-9E1A-EBB03F9CAF4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413636" y="3177058"/>
              <a:ext cx="861958" cy="861958"/>
            </a:xfrm>
            <a:prstGeom prst="rect">
              <a:avLst/>
            </a:prstGeom>
          </p:spPr>
        </p:pic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A1C749FF-5580-460F-B2C2-6B8E714C6696}"/>
              </a:ext>
            </a:extLst>
          </p:cNvPr>
          <p:cNvGrpSpPr/>
          <p:nvPr/>
        </p:nvGrpSpPr>
        <p:grpSpPr>
          <a:xfrm>
            <a:off x="7506086" y="2242447"/>
            <a:ext cx="1052564" cy="1052564"/>
            <a:chOff x="8462040" y="2964349"/>
            <a:chExt cx="1311443" cy="1311443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705BE07C-CA48-4EA0-9276-CE4168FF4AD6}"/>
                </a:ext>
              </a:extLst>
            </p:cNvPr>
            <p:cNvSpPr/>
            <p:nvPr/>
          </p:nvSpPr>
          <p:spPr>
            <a:xfrm>
              <a:off x="8462040" y="2964349"/>
              <a:ext cx="1311443" cy="1311443"/>
            </a:xfrm>
            <a:prstGeom prst="roundRect">
              <a:avLst/>
            </a:prstGeom>
            <a:solidFill>
              <a:srgbClr val="7FBD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F0F752BE-DE7A-4BAE-BB80-57C92573E61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60853" y="3135647"/>
              <a:ext cx="968845" cy="968845"/>
            </a:xfrm>
            <a:prstGeom prst="rect">
              <a:avLst/>
            </a:prstGeom>
          </p:spPr>
        </p:pic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ACC168F3-477E-41E5-9AC5-1E0C289830E2}"/>
              </a:ext>
            </a:extLst>
          </p:cNvPr>
          <p:cNvGrpSpPr/>
          <p:nvPr/>
        </p:nvGrpSpPr>
        <p:grpSpPr>
          <a:xfrm>
            <a:off x="4814921" y="4187164"/>
            <a:ext cx="7991297" cy="1525289"/>
            <a:chOff x="572551" y="5237997"/>
            <a:chExt cx="6437852" cy="1525289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10AC1922-E33C-45C9-981E-581FF96971D3}"/>
                </a:ext>
              </a:extLst>
            </p:cNvPr>
            <p:cNvSpPr txBox="1"/>
            <p:nvPr/>
          </p:nvSpPr>
          <p:spPr>
            <a:xfrm>
              <a:off x="1036598" y="5237997"/>
              <a:ext cx="5973805" cy="15252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400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어깨와 손의 위치</a:t>
              </a:r>
              <a:endParaRPr lang="en-US" altLang="ko-KR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20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어깨를 이은 선이 수평을 이루지 않음</a:t>
              </a:r>
              <a:r>
                <a:rPr lang="en-US" altLang="ko-KR" sz="20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(</a:t>
              </a:r>
              <a:r>
                <a:rPr lang="ko-KR" altLang="en-US" sz="20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오차 범위 </a:t>
              </a:r>
              <a:r>
                <a:rPr lang="en-US" altLang="ko-KR" sz="20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5%)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20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손이 유인물 범위 내에 위치하지 않음</a:t>
              </a:r>
            </a:p>
          </p:txBody>
        </p:sp>
        <p:pic>
          <p:nvPicPr>
            <p:cNvPr id="40" name="그림 39" descr="그리기이(가) 표시된 사진&#10;&#10;자동 생성된 설명">
              <a:extLst>
                <a:ext uri="{FF2B5EF4-FFF2-40B4-BE49-F238E27FC236}">
                  <a16:creationId xmlns:a16="http://schemas.microsoft.com/office/drawing/2014/main" id="{C3520643-12C6-45B4-BD71-DD2F576172B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2551" y="5319907"/>
              <a:ext cx="461640" cy="461640"/>
            </a:xfrm>
            <a:prstGeom prst="rect">
              <a:avLst/>
            </a:prstGeom>
          </p:spPr>
        </p:pic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D7FB6841-BC98-4C34-A882-269E02963ECB}"/>
              </a:ext>
            </a:extLst>
          </p:cNvPr>
          <p:cNvSpPr txBox="1"/>
          <p:nvPr/>
        </p:nvSpPr>
        <p:spPr>
          <a:xfrm>
            <a:off x="994611" y="132420"/>
            <a:ext cx="487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집중도 및 감정 산출 방법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6BAB15C0-B8F8-4344-A785-E5C4588B6546}"/>
              </a:ext>
            </a:extLst>
          </p:cNvPr>
          <p:cNvSpPr/>
          <p:nvPr/>
        </p:nvSpPr>
        <p:spPr>
          <a:xfrm>
            <a:off x="4865728" y="1333531"/>
            <a:ext cx="2124845" cy="576615"/>
          </a:xfrm>
          <a:prstGeom prst="rect">
            <a:avLst/>
          </a:prstGeom>
          <a:solidFill>
            <a:srgbClr val="007B86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8B3E9AAA-926B-4F14-ABB7-2DA9A59E21E4}"/>
              </a:ext>
            </a:extLst>
          </p:cNvPr>
          <p:cNvSpPr txBox="1"/>
          <p:nvPr/>
        </p:nvSpPr>
        <p:spPr>
          <a:xfrm>
            <a:off x="4372658" y="1431420"/>
            <a:ext cx="3110986" cy="4322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500"/>
              </a:lnSpc>
            </a:pPr>
            <a:r>
              <a:rPr lang="ko-KR" altLang="en-US" sz="28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비집중</a:t>
            </a:r>
            <a:endParaRPr lang="en-US" altLang="ko-KR" sz="28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77215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3.7037E-6 L -0.40208 0.32848 " pathEditMode="relative" rAng="0" ptsTypes="AA">
                                      <p:cBhvr>
                                        <p:cTn id="6" dur="1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104" y="1641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8" dur="1000" fill="hold"/>
                                        <p:tgtEl>
                                          <p:spTgt spid="3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BDBECBF8-EEF3-4F45-BCDC-17D1540041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1474" y="1519402"/>
            <a:ext cx="2619466" cy="438513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FF40B3E-56EB-40E8-BD65-23C81240BD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9337" y="4827293"/>
            <a:ext cx="2455200" cy="1821039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A619E86A-B84C-4344-AED5-8D765CE910B6}"/>
              </a:ext>
            </a:extLst>
          </p:cNvPr>
          <p:cNvSpPr/>
          <p:nvPr/>
        </p:nvSpPr>
        <p:spPr>
          <a:xfrm>
            <a:off x="8237220" y="5904540"/>
            <a:ext cx="3368040" cy="8791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337F92-465C-46A4-BF15-41C4D5A303DC}"/>
              </a:ext>
            </a:extLst>
          </p:cNvPr>
          <p:cNvSpPr txBox="1"/>
          <p:nvPr/>
        </p:nvSpPr>
        <p:spPr>
          <a:xfrm>
            <a:off x="-163509" y="2120944"/>
            <a:ext cx="8477985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ko-KR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모든 요소들을 검사하였을 때 모든 검사 결과가 집중</a:t>
            </a:r>
            <a:r>
              <a:rPr lang="en-US" altLang="ko-KR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→</a:t>
            </a:r>
            <a:r>
              <a:rPr lang="en-US" altLang="ko-KR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 </a:t>
            </a:r>
            <a:r>
              <a:rPr lang="ko-KR" altLang="en-US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최종적으로 집중이라고 판단</a:t>
            </a:r>
            <a:endParaRPr lang="en-US" altLang="ko-KR" sz="20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endParaRPr lang="en-US" altLang="ko-KR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400ms</a:t>
            </a:r>
            <a:r>
              <a:rPr lang="ko-KR" altLang="en-US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마다 집중 여부 판단</a:t>
            </a:r>
            <a:endParaRPr lang="en-US" altLang="ko-KR" sz="28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ko-KR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전체 집중도 </a:t>
            </a:r>
            <a:r>
              <a:rPr lang="en-US" altLang="ko-KR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= </a:t>
            </a:r>
            <a:r>
              <a:rPr lang="ko-KR" altLang="ko-KR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집중 </a:t>
            </a:r>
            <a:r>
              <a:rPr lang="en-US" altLang="ko-KR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/ (</a:t>
            </a:r>
            <a:r>
              <a:rPr lang="ko-KR" altLang="ko-KR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집중 </a:t>
            </a:r>
            <a:r>
              <a:rPr lang="en-US" altLang="ko-KR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+ </a:t>
            </a:r>
            <a:r>
              <a:rPr lang="ko-KR" altLang="ko-KR" sz="28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비집중</a:t>
            </a:r>
            <a:r>
              <a:rPr lang="en-US" altLang="ko-KR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) x 100</a:t>
            </a:r>
          </a:p>
          <a:p>
            <a:pPr algn="ctr">
              <a:lnSpc>
                <a:spcPct val="150000"/>
              </a:lnSpc>
            </a:pPr>
            <a:r>
              <a:rPr lang="en-US" altLang="ko-KR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						</a:t>
            </a: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( </a:t>
            </a:r>
            <a:r>
              <a:rPr lang="ko-KR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집중</a:t>
            </a: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=</a:t>
            </a:r>
            <a:r>
              <a:rPr lang="ko-KR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1, </a:t>
            </a:r>
            <a:r>
              <a:rPr lang="ko-KR" altLang="ko-KR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비집중</a:t>
            </a: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=</a:t>
            </a:r>
            <a:r>
              <a:rPr lang="ko-KR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0 )</a:t>
            </a:r>
          </a:p>
          <a:p>
            <a:pPr algn="ctr"/>
            <a:endParaRPr lang="en-US" altLang="ko-KR" sz="28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49" name="그림 5" descr="그리기이(가) 표시된 사진&#10;&#10;매우 높은 신뢰도로 생성된 설명">
            <a:extLst>
              <a:ext uri="{FF2B5EF4-FFF2-40B4-BE49-F238E27FC236}">
                <a16:creationId xmlns:a16="http://schemas.microsoft.com/office/drawing/2014/main" id="{06381F07-E0ED-4702-B3DA-CAA1B94575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44471" y="5266766"/>
            <a:ext cx="2513472" cy="573333"/>
          </a:xfrm>
          <a:prstGeom prst="rect">
            <a:avLst/>
          </a:prstGeom>
        </p:spPr>
      </p:pic>
      <p:sp>
        <p:nvSpPr>
          <p:cNvPr id="50" name="직각 삼각형 49">
            <a:extLst>
              <a:ext uri="{FF2B5EF4-FFF2-40B4-BE49-F238E27FC236}">
                <a16:creationId xmlns:a16="http://schemas.microsoft.com/office/drawing/2014/main" id="{1113FFA5-6431-4620-954B-3CE4A969BCF9}"/>
              </a:ext>
            </a:extLst>
          </p:cNvPr>
          <p:cNvSpPr/>
          <p:nvPr/>
        </p:nvSpPr>
        <p:spPr>
          <a:xfrm rot="5400000">
            <a:off x="0" y="0"/>
            <a:ext cx="732870" cy="732870"/>
          </a:xfrm>
          <a:prstGeom prst="rtTriangle">
            <a:avLst/>
          </a:prstGeom>
          <a:solidFill>
            <a:srgbClr val="007B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직각 삼각형 50">
            <a:extLst>
              <a:ext uri="{FF2B5EF4-FFF2-40B4-BE49-F238E27FC236}">
                <a16:creationId xmlns:a16="http://schemas.microsoft.com/office/drawing/2014/main" id="{FE3F7790-798B-4240-9793-E4C66A4A252C}"/>
              </a:ext>
            </a:extLst>
          </p:cNvPr>
          <p:cNvSpPr/>
          <p:nvPr/>
        </p:nvSpPr>
        <p:spPr>
          <a:xfrm rot="15794085">
            <a:off x="56904" y="-36212"/>
            <a:ext cx="636827" cy="798931"/>
          </a:xfrm>
          <a:prstGeom prst="rtTriangl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01600" dist="38100" dir="10500000" sx="114000" sy="114000" algn="t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2" name="그림 51">
            <a:extLst>
              <a:ext uri="{FF2B5EF4-FFF2-40B4-BE49-F238E27FC236}">
                <a16:creationId xmlns:a16="http://schemas.microsoft.com/office/drawing/2014/main" id="{E9969F89-8777-4180-A8B3-7AB8B931B82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440" y="539504"/>
            <a:ext cx="4084320" cy="224637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4E02B8C8-8E60-4B04-98BB-1D001E6F60B7}"/>
              </a:ext>
            </a:extLst>
          </p:cNvPr>
          <p:cNvSpPr txBox="1"/>
          <p:nvPr/>
        </p:nvSpPr>
        <p:spPr>
          <a:xfrm>
            <a:off x="994611" y="132420"/>
            <a:ext cx="487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집중도 및 감정 산출 방법</a:t>
            </a:r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id="{C709BB0E-F197-4DB7-9590-02F52AEF9E8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5440" y="2639021"/>
            <a:ext cx="1509040" cy="1006027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8B16494F-549A-43B0-992D-EB09A7D3012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93673" y="478545"/>
            <a:ext cx="3025396" cy="6240726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C350861F-855C-4F1B-9210-355CFA39B82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6435" y="3634190"/>
            <a:ext cx="2440229" cy="182103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DC0A64B-7F8A-4DB2-9CBE-DB0E029BAE5D}"/>
              </a:ext>
            </a:extLst>
          </p:cNvPr>
          <p:cNvSpPr txBox="1"/>
          <p:nvPr/>
        </p:nvSpPr>
        <p:spPr>
          <a:xfrm>
            <a:off x="9661467" y="4841967"/>
            <a:ext cx="929640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접기▲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242D186A-5936-4282-AE35-9F31031273C4}"/>
              </a:ext>
            </a:extLst>
          </p:cNvPr>
          <p:cNvGrpSpPr/>
          <p:nvPr/>
        </p:nvGrpSpPr>
        <p:grpSpPr>
          <a:xfrm>
            <a:off x="824343" y="1618265"/>
            <a:ext cx="5964553" cy="3622786"/>
            <a:chOff x="824343" y="1618265"/>
            <a:chExt cx="5964553" cy="3622786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611FF81F-67AE-459F-A492-51F274DC1267}"/>
                </a:ext>
              </a:extLst>
            </p:cNvPr>
            <p:cNvGrpSpPr/>
            <p:nvPr/>
          </p:nvGrpSpPr>
          <p:grpSpPr>
            <a:xfrm>
              <a:off x="824343" y="1618265"/>
              <a:ext cx="5231017" cy="3622786"/>
              <a:chOff x="824343" y="1618265"/>
              <a:chExt cx="5231017" cy="3622786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85068A4-382B-4DD7-9CC7-36DCB7BCAFA8}"/>
                  </a:ext>
                </a:extLst>
              </p:cNvPr>
              <p:cNvSpPr txBox="1"/>
              <p:nvPr/>
            </p:nvSpPr>
            <p:spPr>
              <a:xfrm>
                <a:off x="1648302" y="1618265"/>
                <a:ext cx="440705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000" dirty="0">
                    <a:latin typeface="나눔스퀘어라운드 ExtraBold" panose="020B0600000101010101" pitchFamily="50" charset="-127"/>
                    <a:ea typeface="나눔스퀘어라운드 ExtraBold" panose="020B0600000101010101" pitchFamily="50" charset="-127"/>
                  </a:rPr>
                  <a:t>폴 </a:t>
                </a:r>
                <a:r>
                  <a:rPr lang="ko-KR" altLang="en-US" sz="2000" dirty="0" err="1">
                    <a:latin typeface="나눔스퀘어라운드 ExtraBold" panose="020B0600000101010101" pitchFamily="50" charset="-127"/>
                    <a:ea typeface="나눔스퀘어라운드 ExtraBold" panose="020B0600000101010101" pitchFamily="50" charset="-127"/>
                  </a:rPr>
                  <a:t>에크만의</a:t>
                </a:r>
                <a:r>
                  <a:rPr lang="ko-KR" altLang="en-US" sz="2000" dirty="0">
                    <a:latin typeface="나눔스퀘어라운드 ExtraBold" panose="020B0600000101010101" pitchFamily="50" charset="-127"/>
                    <a:ea typeface="나눔스퀘어라운드 ExtraBold" panose="020B0600000101010101" pitchFamily="50" charset="-127"/>
                  </a:rPr>
                  <a:t> </a:t>
                </a:r>
                <a:r>
                  <a:rPr lang="en-US" altLang="ko-KR" sz="2000" dirty="0">
                    <a:latin typeface="나눔스퀘어라운드 ExtraBold" panose="020B0600000101010101" pitchFamily="50" charset="-127"/>
                    <a:ea typeface="나눔스퀘어라운드 ExtraBold" panose="020B0600000101010101" pitchFamily="50" charset="-127"/>
                  </a:rPr>
                  <a:t>7</a:t>
                </a:r>
                <a:r>
                  <a:rPr lang="ko-KR" altLang="en-US" sz="2000" dirty="0">
                    <a:latin typeface="나눔스퀘어라운드 ExtraBold" panose="020B0600000101010101" pitchFamily="50" charset="-127"/>
                    <a:ea typeface="나눔스퀘어라운드 ExtraBold" panose="020B0600000101010101" pitchFamily="50" charset="-127"/>
                  </a:rPr>
                  <a:t>가지 표정 분석</a:t>
                </a:r>
                <a:endParaRPr lang="en-US" altLang="ko-KR" sz="20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endParaRPr>
              </a:p>
            </p:txBody>
          </p:sp>
          <p:grpSp>
            <p:nvGrpSpPr>
              <p:cNvPr id="13" name="그룹 12">
                <a:extLst>
                  <a:ext uri="{FF2B5EF4-FFF2-40B4-BE49-F238E27FC236}">
                    <a16:creationId xmlns:a16="http://schemas.microsoft.com/office/drawing/2014/main" id="{DA8C5C3A-FD79-4417-A567-2C5941A93555}"/>
                  </a:ext>
                </a:extLst>
              </p:cNvPr>
              <p:cNvGrpSpPr/>
              <p:nvPr/>
            </p:nvGrpSpPr>
            <p:grpSpPr>
              <a:xfrm>
                <a:off x="1653705" y="2308887"/>
                <a:ext cx="914400" cy="1367346"/>
                <a:chOff x="1694345" y="1861847"/>
                <a:chExt cx="914400" cy="1367346"/>
              </a:xfrm>
            </p:grpSpPr>
            <p:pic>
              <p:nvPicPr>
                <p:cNvPr id="29" name="그래픽 28" descr="채우기 없는 활짝 웃는 얼굴">
                  <a:extLst>
                    <a:ext uri="{FF2B5EF4-FFF2-40B4-BE49-F238E27FC236}">
                      <a16:creationId xmlns:a16="http://schemas.microsoft.com/office/drawing/2014/main" id="{AB990608-5D17-4311-BAEA-D75E01888FB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94345" y="1861847"/>
                  <a:ext cx="914400" cy="914400"/>
                </a:xfrm>
                <a:prstGeom prst="rect">
                  <a:avLst/>
                </a:prstGeom>
              </p:spPr>
            </p:pic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A7F12F4C-15F7-41A5-8024-6540DC216924}"/>
                    </a:ext>
                  </a:extLst>
                </p:cNvPr>
                <p:cNvSpPr txBox="1"/>
                <p:nvPr/>
              </p:nvSpPr>
              <p:spPr>
                <a:xfrm>
                  <a:off x="1816645" y="2857526"/>
                  <a:ext cx="664777" cy="37166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dirty="0">
                      <a:latin typeface="나눔스퀘어라운드 Regular" panose="020B0600000101010101" pitchFamily="50" charset="-127"/>
                      <a:ea typeface="나눔스퀘어라운드 Regular" panose="020B0600000101010101" pitchFamily="50" charset="-127"/>
                    </a:rPr>
                    <a:t>기쁨</a:t>
                  </a:r>
                </a:p>
              </p:txBody>
            </p:sp>
          </p:grpSp>
          <p:grpSp>
            <p:nvGrpSpPr>
              <p:cNvPr id="14" name="그룹 13">
                <a:extLst>
                  <a:ext uri="{FF2B5EF4-FFF2-40B4-BE49-F238E27FC236}">
                    <a16:creationId xmlns:a16="http://schemas.microsoft.com/office/drawing/2014/main" id="{1DF6751B-C16E-4557-94AB-EE0BF966662F}"/>
                  </a:ext>
                </a:extLst>
              </p:cNvPr>
              <p:cNvGrpSpPr/>
              <p:nvPr/>
            </p:nvGrpSpPr>
            <p:grpSpPr>
              <a:xfrm>
                <a:off x="3329718" y="2308887"/>
                <a:ext cx="914400" cy="1375656"/>
                <a:chOff x="3306697" y="1861847"/>
                <a:chExt cx="914400" cy="1375656"/>
              </a:xfrm>
            </p:grpSpPr>
            <p:pic>
              <p:nvPicPr>
                <p:cNvPr id="27" name="그래픽 26" descr="채우기 없는 슬픈 얼굴">
                  <a:extLst>
                    <a:ext uri="{FF2B5EF4-FFF2-40B4-BE49-F238E27FC236}">
                      <a16:creationId xmlns:a16="http://schemas.microsoft.com/office/drawing/2014/main" id="{04172A37-D4AC-4675-865D-1B10DF886DD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306697" y="1861847"/>
                  <a:ext cx="914400" cy="914400"/>
                </a:xfrm>
                <a:prstGeom prst="rect">
                  <a:avLst/>
                </a:prstGeom>
              </p:spPr>
            </p:pic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97169A79-F01F-46F7-AEC1-EB133613C6DA}"/>
                    </a:ext>
                  </a:extLst>
                </p:cNvPr>
                <p:cNvSpPr txBox="1"/>
                <p:nvPr/>
              </p:nvSpPr>
              <p:spPr>
                <a:xfrm>
                  <a:off x="3306697" y="2868171"/>
                  <a:ext cx="9144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dirty="0">
                      <a:latin typeface="나눔스퀘어라운드 Regular" panose="020B0600000101010101" pitchFamily="50" charset="-127"/>
                      <a:ea typeface="나눔스퀘어라운드 Regular" panose="020B0600000101010101" pitchFamily="50" charset="-127"/>
                    </a:rPr>
                    <a:t>역겨움</a:t>
                  </a:r>
                </a:p>
              </p:txBody>
            </p:sp>
          </p:grpSp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58A4C910-84C2-4362-AF42-31325FF8D7D9}"/>
                  </a:ext>
                </a:extLst>
              </p:cNvPr>
              <p:cNvGrpSpPr/>
              <p:nvPr/>
            </p:nvGrpSpPr>
            <p:grpSpPr>
              <a:xfrm>
                <a:off x="5005732" y="2299410"/>
                <a:ext cx="914400" cy="1376823"/>
                <a:chOff x="4919049" y="1861847"/>
                <a:chExt cx="914400" cy="1376823"/>
              </a:xfrm>
            </p:grpSpPr>
            <p:pic>
              <p:nvPicPr>
                <p:cNvPr id="25" name="그래픽 24" descr="색이 없는 화난 얼굴">
                  <a:extLst>
                    <a:ext uri="{FF2B5EF4-FFF2-40B4-BE49-F238E27FC236}">
                      <a16:creationId xmlns:a16="http://schemas.microsoft.com/office/drawing/2014/main" id="{FE92F7A9-42FE-49E6-B965-3C537E51DB7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919049" y="1861847"/>
                  <a:ext cx="914400" cy="914400"/>
                </a:xfrm>
                <a:prstGeom prst="rect">
                  <a:avLst/>
                </a:prstGeom>
              </p:spPr>
            </p:pic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35F2C2C6-DF33-4332-BD51-84276E30C6B2}"/>
                    </a:ext>
                  </a:extLst>
                </p:cNvPr>
                <p:cNvSpPr txBox="1"/>
                <p:nvPr/>
              </p:nvSpPr>
              <p:spPr>
                <a:xfrm>
                  <a:off x="5046372" y="2867003"/>
                  <a:ext cx="664777" cy="37166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dirty="0">
                      <a:latin typeface="나눔스퀘어라운드 Regular" panose="020B0600000101010101" pitchFamily="50" charset="-127"/>
                      <a:ea typeface="나눔스퀘어라운드 Regular" panose="020B0600000101010101" pitchFamily="50" charset="-127"/>
                    </a:rPr>
                    <a:t>분노</a:t>
                  </a:r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86EDF24F-3D95-4C5E-93A0-4C4B93489D1C}"/>
                  </a:ext>
                </a:extLst>
              </p:cNvPr>
              <p:cNvGrpSpPr/>
              <p:nvPr/>
            </p:nvGrpSpPr>
            <p:grpSpPr>
              <a:xfrm>
                <a:off x="2503263" y="3876040"/>
                <a:ext cx="916896" cy="1365011"/>
                <a:chOff x="5707442" y="1861847"/>
                <a:chExt cx="916896" cy="1365011"/>
              </a:xfrm>
            </p:grpSpPr>
            <p:pic>
              <p:nvPicPr>
                <p:cNvPr id="23" name="그래픽 22" descr="채우기 없는 걱정하는 얼굴">
                  <a:extLst>
                    <a:ext uri="{FF2B5EF4-FFF2-40B4-BE49-F238E27FC236}">
                      <a16:creationId xmlns:a16="http://schemas.microsoft.com/office/drawing/2014/main" id="{AEFBDB16-84DF-4179-92A8-6174ACC9EAA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707442" y="1861847"/>
                  <a:ext cx="914400" cy="914400"/>
                </a:xfrm>
                <a:prstGeom prst="rect">
                  <a:avLst/>
                </a:prstGeom>
              </p:spPr>
            </p:pic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DB136452-614B-4987-A68C-AEBD501DB166}"/>
                    </a:ext>
                  </a:extLst>
                </p:cNvPr>
                <p:cNvSpPr txBox="1"/>
                <p:nvPr/>
              </p:nvSpPr>
              <p:spPr>
                <a:xfrm>
                  <a:off x="5709938" y="2857526"/>
                  <a:ext cx="9144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dirty="0">
                      <a:latin typeface="나눔스퀘어라운드 Regular" panose="020B0600000101010101" pitchFamily="50" charset="-127"/>
                      <a:ea typeface="나눔스퀘어라운드 Regular" panose="020B0600000101010101" pitchFamily="50" charset="-127"/>
                    </a:rPr>
                    <a:t>두려움</a:t>
                  </a:r>
                </a:p>
              </p:txBody>
            </p:sp>
          </p:grpSp>
          <p:grpSp>
            <p:nvGrpSpPr>
              <p:cNvPr id="17" name="그룹 16">
                <a:extLst>
                  <a:ext uri="{FF2B5EF4-FFF2-40B4-BE49-F238E27FC236}">
                    <a16:creationId xmlns:a16="http://schemas.microsoft.com/office/drawing/2014/main" id="{15755D7A-CBD9-4839-9819-9F9EE0C9639B}"/>
                  </a:ext>
                </a:extLst>
              </p:cNvPr>
              <p:cNvGrpSpPr/>
              <p:nvPr/>
            </p:nvGrpSpPr>
            <p:grpSpPr>
              <a:xfrm>
                <a:off x="824343" y="3846288"/>
                <a:ext cx="914400" cy="1365011"/>
                <a:chOff x="7319794" y="1861847"/>
                <a:chExt cx="914400" cy="1365011"/>
              </a:xfrm>
            </p:grpSpPr>
            <p:pic>
              <p:nvPicPr>
                <p:cNvPr id="21" name="그래픽 20" descr="채우기 없는 놀란 얼굴">
                  <a:extLst>
                    <a:ext uri="{FF2B5EF4-FFF2-40B4-BE49-F238E27FC236}">
                      <a16:creationId xmlns:a16="http://schemas.microsoft.com/office/drawing/2014/main" id="{6BFC00D8-19E6-4A9F-9A79-A2309364064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319794" y="1861847"/>
                  <a:ext cx="914400" cy="914400"/>
                </a:xfrm>
                <a:prstGeom prst="rect">
                  <a:avLst/>
                </a:prstGeom>
              </p:spPr>
            </p:pic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717CF87B-7236-49B1-A173-5737FA9BA9B8}"/>
                    </a:ext>
                  </a:extLst>
                </p:cNvPr>
                <p:cNvSpPr txBox="1"/>
                <p:nvPr/>
              </p:nvSpPr>
              <p:spPr>
                <a:xfrm>
                  <a:off x="7319794" y="2857526"/>
                  <a:ext cx="9144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dirty="0">
                      <a:latin typeface="나눔스퀘어라운드 Regular" panose="020B0600000101010101" pitchFamily="50" charset="-127"/>
                      <a:ea typeface="나눔스퀘어라운드 Regular" panose="020B0600000101010101" pitchFamily="50" charset="-127"/>
                    </a:rPr>
                    <a:t>놀라움</a:t>
                  </a:r>
                </a:p>
              </p:txBody>
            </p:sp>
          </p:grpSp>
          <p:grpSp>
            <p:nvGrpSpPr>
              <p:cNvPr id="18" name="그룹 17">
                <a:extLst>
                  <a:ext uri="{FF2B5EF4-FFF2-40B4-BE49-F238E27FC236}">
                    <a16:creationId xmlns:a16="http://schemas.microsoft.com/office/drawing/2014/main" id="{0B52A2CB-B011-4B97-8443-4B0B879510DD}"/>
                  </a:ext>
                </a:extLst>
              </p:cNvPr>
              <p:cNvGrpSpPr/>
              <p:nvPr/>
            </p:nvGrpSpPr>
            <p:grpSpPr>
              <a:xfrm>
                <a:off x="4179277" y="3876040"/>
                <a:ext cx="916896" cy="1365011"/>
                <a:chOff x="8929650" y="1861847"/>
                <a:chExt cx="916896" cy="1365011"/>
              </a:xfrm>
            </p:grpSpPr>
            <p:pic>
              <p:nvPicPr>
                <p:cNvPr id="19" name="그래픽 18" descr="색이 없는 우는 얼굴">
                  <a:extLst>
                    <a:ext uri="{FF2B5EF4-FFF2-40B4-BE49-F238E27FC236}">
                      <a16:creationId xmlns:a16="http://schemas.microsoft.com/office/drawing/2014/main" id="{20F4276E-77B7-44C9-81CD-EBD7285DA10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9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2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932146" y="1861847"/>
                  <a:ext cx="914400" cy="914400"/>
                </a:xfrm>
                <a:prstGeom prst="rect">
                  <a:avLst/>
                </a:prstGeom>
              </p:spPr>
            </p:pic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8368B5FE-E617-48D0-94F2-A08376B1C68D}"/>
                    </a:ext>
                  </a:extLst>
                </p:cNvPr>
                <p:cNvSpPr txBox="1"/>
                <p:nvPr/>
              </p:nvSpPr>
              <p:spPr>
                <a:xfrm>
                  <a:off x="8929650" y="2857526"/>
                  <a:ext cx="9144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dirty="0">
                      <a:latin typeface="나눔스퀘어라운드 Regular" panose="020B0600000101010101" pitchFamily="50" charset="-127"/>
                      <a:ea typeface="나눔스퀘어라운드 Regular" panose="020B0600000101010101" pitchFamily="50" charset="-127"/>
                    </a:rPr>
                    <a:t>슬픔</a:t>
                  </a:r>
                </a:p>
              </p:txBody>
            </p:sp>
          </p:grpSp>
        </p:grpSp>
        <p:pic>
          <p:nvPicPr>
            <p:cNvPr id="8" name="그래픽 7" descr="채우기 없는 보통 얼굴">
              <a:extLst>
                <a:ext uri="{FF2B5EF4-FFF2-40B4-BE49-F238E27FC236}">
                  <a16:creationId xmlns:a16="http://schemas.microsoft.com/office/drawing/2014/main" id="{553323BE-8806-4B2A-AFA7-D5E679AA3A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5874496" y="3846288"/>
              <a:ext cx="914400" cy="914400"/>
            </a:xfrm>
            <a:prstGeom prst="rect">
              <a:avLst/>
            </a:prstGeom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9FA2579-0B4F-4868-9D73-D5BB328EBAF9}"/>
                </a:ext>
              </a:extLst>
            </p:cNvPr>
            <p:cNvSpPr txBox="1"/>
            <p:nvPr/>
          </p:nvSpPr>
          <p:spPr>
            <a:xfrm>
              <a:off x="5874495" y="4871719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무표정</a:t>
              </a:r>
              <a:endPara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02894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2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42" presetClass="path" presetSubtype="0" accel="50000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0 -4.07407E-6 L 0.00039 -0.10324 " pathEditMode="relative" rAng="0" ptsTypes="AA">
                                      <p:cBhvr>
                                        <p:cTn id="1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-5162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42" presetClass="path" presetSubtype="0" accel="50000" decel="5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0.00039 -0.10324 L 0.00013 -0.21388 " pathEditMode="relative" rAng="0" ptsTypes="AA">
                                      <p:cBhvr>
                                        <p:cTn id="19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-5532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42" presetClass="path" presetSubtype="0" accel="50000" decel="5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6.25E-7 -3.7037E-6 L 0.00052 -0.1074 " pathEditMode="relative" rAng="0" ptsTypes="AA">
                                      <p:cBhvr>
                                        <p:cTn id="21" dur="1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" y="-5370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D65A1E16-AB8E-4105-B460-6FF2A43BB504}"/>
              </a:ext>
            </a:extLst>
          </p:cNvPr>
          <p:cNvSpPr/>
          <p:nvPr/>
        </p:nvSpPr>
        <p:spPr>
          <a:xfrm rot="5400000">
            <a:off x="0" y="0"/>
            <a:ext cx="732870" cy="732870"/>
          </a:xfrm>
          <a:prstGeom prst="rtTriangle">
            <a:avLst/>
          </a:prstGeom>
          <a:solidFill>
            <a:srgbClr val="007B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각 삼각형 5">
            <a:extLst>
              <a:ext uri="{FF2B5EF4-FFF2-40B4-BE49-F238E27FC236}">
                <a16:creationId xmlns:a16="http://schemas.microsoft.com/office/drawing/2014/main" id="{FA662561-9516-495B-9132-19A068B05991}"/>
              </a:ext>
            </a:extLst>
          </p:cNvPr>
          <p:cNvSpPr/>
          <p:nvPr/>
        </p:nvSpPr>
        <p:spPr>
          <a:xfrm rot="15794085">
            <a:off x="56904" y="-36212"/>
            <a:ext cx="636827" cy="798931"/>
          </a:xfrm>
          <a:prstGeom prst="rtTriangl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01600" dist="38100" dir="10500000" sx="114000" sy="114000" algn="t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C20B1EF-AE72-4BF8-A1EB-A69BB16EAF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440" y="539504"/>
            <a:ext cx="4084320" cy="22463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E5F31F1-CCEC-4147-BFDE-77FDDFFA26CA}"/>
              </a:ext>
            </a:extLst>
          </p:cNvPr>
          <p:cNvSpPr txBox="1"/>
          <p:nvPr/>
        </p:nvSpPr>
        <p:spPr>
          <a:xfrm>
            <a:off x="994611" y="132420"/>
            <a:ext cx="487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	</a:t>
            </a:r>
            <a:r>
              <a:rPr lang="ko-KR" altLang="en-US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시연 영상</a:t>
            </a:r>
          </a:p>
        </p:txBody>
      </p:sp>
      <p:pic>
        <p:nvPicPr>
          <p:cNvPr id="2" name="KakaoTalk_20201115_000236396">
            <a:hlinkClick r:id="" action="ppaction://media"/>
            <a:extLst>
              <a:ext uri="{FF2B5EF4-FFF2-40B4-BE49-F238E27FC236}">
                <a16:creationId xmlns:a16="http://schemas.microsoft.com/office/drawing/2014/main" id="{F2BB2150-18C5-4293-A978-A7196E67743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843649" y="1063350"/>
            <a:ext cx="2504701" cy="5440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211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59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D65A1E16-AB8E-4105-B460-6FF2A43BB504}"/>
              </a:ext>
            </a:extLst>
          </p:cNvPr>
          <p:cNvSpPr/>
          <p:nvPr/>
        </p:nvSpPr>
        <p:spPr>
          <a:xfrm rot="5400000">
            <a:off x="0" y="0"/>
            <a:ext cx="732870" cy="732870"/>
          </a:xfrm>
          <a:prstGeom prst="rtTriangle">
            <a:avLst/>
          </a:prstGeom>
          <a:solidFill>
            <a:srgbClr val="007B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각 삼각형 5">
            <a:extLst>
              <a:ext uri="{FF2B5EF4-FFF2-40B4-BE49-F238E27FC236}">
                <a16:creationId xmlns:a16="http://schemas.microsoft.com/office/drawing/2014/main" id="{FA662561-9516-495B-9132-19A068B05991}"/>
              </a:ext>
            </a:extLst>
          </p:cNvPr>
          <p:cNvSpPr/>
          <p:nvPr/>
        </p:nvSpPr>
        <p:spPr>
          <a:xfrm rot="15794085">
            <a:off x="56904" y="-36212"/>
            <a:ext cx="636827" cy="798931"/>
          </a:xfrm>
          <a:prstGeom prst="rtTriangl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01600" dist="38100" dir="10500000" sx="114000" sy="114000" algn="t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C20B1EF-AE72-4BF8-A1EB-A69BB16EAF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440" y="539504"/>
            <a:ext cx="4084320" cy="22463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E5F31F1-CCEC-4147-BFDE-77FDDFFA26CA}"/>
              </a:ext>
            </a:extLst>
          </p:cNvPr>
          <p:cNvSpPr txBox="1"/>
          <p:nvPr/>
        </p:nvSpPr>
        <p:spPr>
          <a:xfrm>
            <a:off x="994611" y="132420"/>
            <a:ext cx="487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	</a:t>
            </a:r>
            <a:r>
              <a:rPr lang="ko-KR" altLang="en-US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시연 영상</a:t>
            </a:r>
          </a:p>
        </p:txBody>
      </p:sp>
      <p:pic>
        <p:nvPicPr>
          <p:cNvPr id="2" name="KakaoTalk_20201118_233124537">
            <a:hlinkClick r:id="" action="ppaction://media"/>
            <a:extLst>
              <a:ext uri="{FF2B5EF4-FFF2-40B4-BE49-F238E27FC236}">
                <a16:creationId xmlns:a16="http://schemas.microsoft.com/office/drawing/2014/main" id="{A62898C9-C944-4CA3-B324-0572AAB7404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758300" y="1303645"/>
            <a:ext cx="9001824" cy="4876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435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54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각 삼각형 17">
            <a:extLst>
              <a:ext uri="{FF2B5EF4-FFF2-40B4-BE49-F238E27FC236}">
                <a16:creationId xmlns:a16="http://schemas.microsoft.com/office/drawing/2014/main" id="{F80BC792-72A9-43BD-A9EF-524F07ED705D}"/>
              </a:ext>
            </a:extLst>
          </p:cNvPr>
          <p:cNvSpPr/>
          <p:nvPr/>
        </p:nvSpPr>
        <p:spPr>
          <a:xfrm rot="5400000">
            <a:off x="0" y="0"/>
            <a:ext cx="732870" cy="732870"/>
          </a:xfrm>
          <a:prstGeom prst="rtTriangle">
            <a:avLst/>
          </a:prstGeom>
          <a:solidFill>
            <a:srgbClr val="007B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각 삼각형 19">
            <a:extLst>
              <a:ext uri="{FF2B5EF4-FFF2-40B4-BE49-F238E27FC236}">
                <a16:creationId xmlns:a16="http://schemas.microsoft.com/office/drawing/2014/main" id="{2DCFDDCA-46AC-41E6-9AEE-C4EB019D4B88}"/>
              </a:ext>
            </a:extLst>
          </p:cNvPr>
          <p:cNvSpPr/>
          <p:nvPr/>
        </p:nvSpPr>
        <p:spPr>
          <a:xfrm rot="15794085">
            <a:off x="56904" y="-36212"/>
            <a:ext cx="636827" cy="798931"/>
          </a:xfrm>
          <a:prstGeom prst="rtTriangl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01600" dist="38100" dir="10500000" sx="114000" sy="114000" algn="t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B9C2B72-8955-44EE-8E5A-EEF7070180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440" y="539504"/>
            <a:ext cx="4084320" cy="22463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2C2E898-B03C-4E55-91FE-BCB665C0A144}"/>
              </a:ext>
            </a:extLst>
          </p:cNvPr>
          <p:cNvSpPr txBox="1"/>
          <p:nvPr/>
        </p:nvSpPr>
        <p:spPr>
          <a:xfrm>
            <a:off x="994611" y="132420"/>
            <a:ext cx="487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    </a:t>
            </a:r>
            <a:r>
              <a:rPr lang="ko-KR" altLang="en-US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기대 효과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1A28D2-180C-41FD-BC18-9682001BA91A}"/>
              </a:ext>
            </a:extLst>
          </p:cNvPr>
          <p:cNvSpPr txBox="1"/>
          <p:nvPr/>
        </p:nvSpPr>
        <p:spPr>
          <a:xfrm>
            <a:off x="737950" y="1456210"/>
            <a:ext cx="10982960" cy="2024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학습 시간 전체 중 얼마나 집중하여 학습했는지</a:t>
            </a:r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기록</a:t>
            </a:r>
            <a:endParaRPr lang="en-US" altLang="ko-KR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lvl="2" algn="ctr">
              <a:lnSpc>
                <a:spcPct val="150000"/>
              </a:lnSpc>
            </a:pPr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자기주도 학습이 필요한 학생들에게 자신의 학습 태도를 객관적으로 관찰하여 </a:t>
            </a:r>
            <a:endParaRPr lang="en-US" altLang="ko-KR" sz="24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lvl="2" algn="ctr">
              <a:lnSpc>
                <a:spcPct val="150000"/>
              </a:lnSpc>
            </a:pPr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학습 태도를 개선하는 데에 도움</a:t>
            </a:r>
            <a:endParaRPr lang="en-US" altLang="ko-KR" sz="24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4" name="그림 3" descr="그리기, 테이블이(가) 표시된 사진&#10;&#10;자동 생성된 설명">
            <a:extLst>
              <a:ext uri="{FF2B5EF4-FFF2-40B4-BE49-F238E27FC236}">
                <a16:creationId xmlns:a16="http://schemas.microsoft.com/office/drawing/2014/main" id="{94B660C1-DA08-4900-87F5-9B212CE2C2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098" y="2368051"/>
            <a:ext cx="1190046" cy="59502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FB3ABFC-07B9-41DA-B74C-5DAA74E4B1E6}"/>
              </a:ext>
            </a:extLst>
          </p:cNvPr>
          <p:cNvSpPr txBox="1"/>
          <p:nvPr/>
        </p:nvSpPr>
        <p:spPr>
          <a:xfrm>
            <a:off x="732870" y="4188151"/>
            <a:ext cx="10982960" cy="1466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나눔스퀘어라운드 Bold" panose="020B0600000101010101" charset="-127"/>
                <a:ea typeface="나눔스퀘어라운드 Bold" panose="020B0600000101010101" charset="-127"/>
              </a:rPr>
              <a:t>대면으로 실시했던 학습 관리 시스템을 자동화 및 원격화</a:t>
            </a:r>
            <a:endParaRPr lang="en-US" altLang="ko-KR" sz="2000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latin typeface="나눔스퀘어라운드 ExtraBold" panose="020B0600000101010101" charset="-127"/>
              <a:ea typeface="나눔스퀘어라운드 ExtraBold" panose="020B0600000101010101" charset="-127"/>
            </a:endParaRPr>
          </a:p>
          <a:p>
            <a:pPr lvl="2" algn="ctr">
              <a:lnSpc>
                <a:spcPct val="150000"/>
              </a:lnSpc>
            </a:pPr>
            <a:r>
              <a:rPr lang="ko-KR" altLang="en-US" sz="2400" dirty="0">
                <a:latin typeface="나눔스퀘어라운드 ExtraBold" panose="020B0600000101010101" charset="-127"/>
                <a:ea typeface="나눔스퀘어라운드 ExtraBold" panose="020B0600000101010101" charset="-127"/>
              </a:rPr>
              <a:t>새로운 </a:t>
            </a:r>
            <a:r>
              <a:rPr lang="ko-KR" altLang="en-US" sz="2400" dirty="0" err="1">
                <a:latin typeface="나눔스퀘어라운드 ExtraBold" panose="020B0600000101010101" charset="-127"/>
                <a:ea typeface="나눔스퀘어라운드 ExtraBold" panose="020B0600000101010101" charset="-127"/>
              </a:rPr>
              <a:t>비대면</a:t>
            </a:r>
            <a:r>
              <a:rPr lang="ko-KR" altLang="en-US" sz="2400" dirty="0">
                <a:latin typeface="나눔스퀘어라운드 ExtraBold" panose="020B0600000101010101" charset="-127"/>
                <a:ea typeface="나눔스퀘어라운드 ExtraBold" panose="020B0600000101010101" charset="-127"/>
              </a:rPr>
              <a:t> 서비스를 창출하여 디지털 플랫폼의 진화를 도모</a:t>
            </a:r>
            <a:endParaRPr lang="en-US" altLang="ko-KR" sz="2800" dirty="0">
              <a:latin typeface="나눔스퀘어라운드 ExtraBold" panose="020B0600000101010101" charset="-127"/>
              <a:ea typeface="나눔스퀘어라운드 ExtraBold" panose="020B0600000101010101" charset="-127"/>
            </a:endParaRPr>
          </a:p>
        </p:txBody>
      </p:sp>
      <p:pic>
        <p:nvPicPr>
          <p:cNvPr id="7" name="그림 6" descr="그리기, 테이블이(가) 표시된 사진&#10;&#10;자동 생성된 설명">
            <a:extLst>
              <a:ext uri="{FF2B5EF4-FFF2-40B4-BE49-F238E27FC236}">
                <a16:creationId xmlns:a16="http://schemas.microsoft.com/office/drawing/2014/main" id="{EF61233E-5E11-42DA-A3F0-DC33AD0535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018" y="5099992"/>
            <a:ext cx="1190046" cy="595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2487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D65A1E16-AB8E-4105-B460-6FF2A43BB504}"/>
              </a:ext>
            </a:extLst>
          </p:cNvPr>
          <p:cNvSpPr/>
          <p:nvPr/>
        </p:nvSpPr>
        <p:spPr>
          <a:xfrm rot="5400000">
            <a:off x="0" y="0"/>
            <a:ext cx="732870" cy="732870"/>
          </a:xfrm>
          <a:prstGeom prst="rtTriangle">
            <a:avLst/>
          </a:prstGeom>
          <a:solidFill>
            <a:srgbClr val="007B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각 삼각형 5">
            <a:extLst>
              <a:ext uri="{FF2B5EF4-FFF2-40B4-BE49-F238E27FC236}">
                <a16:creationId xmlns:a16="http://schemas.microsoft.com/office/drawing/2014/main" id="{FA662561-9516-495B-9132-19A068B05991}"/>
              </a:ext>
            </a:extLst>
          </p:cNvPr>
          <p:cNvSpPr/>
          <p:nvPr/>
        </p:nvSpPr>
        <p:spPr>
          <a:xfrm rot="15794085">
            <a:off x="56904" y="-36212"/>
            <a:ext cx="636827" cy="798931"/>
          </a:xfrm>
          <a:prstGeom prst="rtTriangl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01600" dist="38100" dir="10500000" sx="114000" sy="114000" algn="t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C20B1EF-AE72-4BF8-A1EB-A69BB16EAF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440" y="539504"/>
            <a:ext cx="4084320" cy="22463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E5F31F1-CCEC-4147-BFDE-77FDDFFA26CA}"/>
              </a:ext>
            </a:extLst>
          </p:cNvPr>
          <p:cNvSpPr txBox="1"/>
          <p:nvPr/>
        </p:nvSpPr>
        <p:spPr>
          <a:xfrm>
            <a:off x="628936" y="132420"/>
            <a:ext cx="487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	Future work</a:t>
            </a:r>
            <a:endParaRPr lang="ko-KR" altLang="en-US" sz="24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956A8C5-BA36-4AA6-97AC-B2C6443A70F3}"/>
              </a:ext>
            </a:extLst>
          </p:cNvPr>
          <p:cNvSpPr txBox="1"/>
          <p:nvPr/>
        </p:nvSpPr>
        <p:spPr>
          <a:xfrm>
            <a:off x="599440" y="2253754"/>
            <a:ext cx="10982960" cy="2301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영상 분석 속도 향상</a:t>
            </a:r>
            <a:endParaRPr lang="en-US" altLang="ko-KR" sz="2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수집된 영상 데이터를 활용하여 학습모델 강화</a:t>
            </a:r>
            <a:endParaRPr lang="en-US" altLang="ko-KR" sz="2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lvl="2" algn="ctr">
              <a:lnSpc>
                <a:spcPct val="150000"/>
              </a:lnSpc>
            </a:pPr>
            <a:r>
              <a:rPr lang="ko-KR" altLang="en-US" sz="24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언택트</a:t>
            </a:r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산업의 중심인 디지털 전환을 강화함으로써</a:t>
            </a:r>
            <a:endParaRPr lang="en-US" altLang="ko-KR" sz="24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lvl="2" algn="ctr">
              <a:lnSpc>
                <a:spcPct val="150000"/>
              </a:lnSpc>
            </a:pPr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디지털 플랫폼의 진화를 도모할 것</a:t>
            </a:r>
            <a:endParaRPr lang="en-US" altLang="ko-KR" sz="28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9" name="그림 8" descr="그리기, 테이블이(가) 표시된 사진&#10;&#10;자동 생성된 설명">
            <a:extLst>
              <a:ext uri="{FF2B5EF4-FFF2-40B4-BE49-F238E27FC236}">
                <a16:creationId xmlns:a16="http://schemas.microsoft.com/office/drawing/2014/main" id="{02D961A7-640A-4FD3-A1C7-DF339BB879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0298" y="3709276"/>
            <a:ext cx="1190046" cy="595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0165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B8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2C21E95-C87D-45F6-AC0E-974117433BB9}"/>
              </a:ext>
            </a:extLst>
          </p:cNvPr>
          <p:cNvSpPr txBox="1"/>
          <p:nvPr/>
        </p:nvSpPr>
        <p:spPr>
          <a:xfrm>
            <a:off x="0" y="3075057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발표를 마치겠습니다</a:t>
            </a:r>
            <a:r>
              <a:rPr lang="en-US" altLang="ko-KR" sz="2000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.</a:t>
            </a:r>
          </a:p>
          <a:p>
            <a:pPr algn="ctr"/>
            <a:r>
              <a:rPr lang="ko-KR" altLang="en-US" sz="2000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감사합니다</a:t>
            </a:r>
            <a:r>
              <a:rPr lang="en-US" altLang="ko-KR" sz="2000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.</a:t>
            </a:r>
            <a:endParaRPr lang="ko-KR" altLang="en-US" sz="2000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349200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각 삼각형 17">
            <a:extLst>
              <a:ext uri="{FF2B5EF4-FFF2-40B4-BE49-F238E27FC236}">
                <a16:creationId xmlns:a16="http://schemas.microsoft.com/office/drawing/2014/main" id="{F80BC792-72A9-43BD-A9EF-524F07ED705D}"/>
              </a:ext>
            </a:extLst>
          </p:cNvPr>
          <p:cNvSpPr/>
          <p:nvPr/>
        </p:nvSpPr>
        <p:spPr>
          <a:xfrm rot="5400000">
            <a:off x="0" y="0"/>
            <a:ext cx="732870" cy="732870"/>
          </a:xfrm>
          <a:prstGeom prst="rtTriangle">
            <a:avLst/>
          </a:prstGeom>
          <a:solidFill>
            <a:srgbClr val="007B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각 삼각형 19">
            <a:extLst>
              <a:ext uri="{FF2B5EF4-FFF2-40B4-BE49-F238E27FC236}">
                <a16:creationId xmlns:a16="http://schemas.microsoft.com/office/drawing/2014/main" id="{2DCFDDCA-46AC-41E6-9AEE-C4EB019D4B88}"/>
              </a:ext>
            </a:extLst>
          </p:cNvPr>
          <p:cNvSpPr/>
          <p:nvPr/>
        </p:nvSpPr>
        <p:spPr>
          <a:xfrm rot="15794085">
            <a:off x="56904" y="-36212"/>
            <a:ext cx="636827" cy="798931"/>
          </a:xfrm>
          <a:prstGeom prst="rtTriangl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01600" dist="38100" dir="10500000" sx="114000" sy="114000" algn="t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0B8BD9B-0649-48C8-BB71-ED10791686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440" y="539504"/>
            <a:ext cx="4084320" cy="22463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511E99F-F032-419A-A37C-7171E64648E9}"/>
              </a:ext>
            </a:extLst>
          </p:cNvPr>
          <p:cNvSpPr txBox="1"/>
          <p:nvPr/>
        </p:nvSpPr>
        <p:spPr>
          <a:xfrm>
            <a:off x="994611" y="132420"/>
            <a:ext cx="487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    	   </a:t>
            </a:r>
            <a:r>
              <a:rPr lang="ko-KR" altLang="en-US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목 차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B08EFED-9B82-4B56-B2A8-E3BDBEB7F2FB}"/>
              </a:ext>
            </a:extLst>
          </p:cNvPr>
          <p:cNvSpPr txBox="1"/>
          <p:nvPr/>
        </p:nvSpPr>
        <p:spPr>
          <a:xfrm>
            <a:off x="2641600" y="2035123"/>
            <a:ext cx="3011864" cy="2787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프로젝트 소개</a:t>
            </a:r>
            <a:endParaRPr lang="en-US" altLang="ko-KR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요구사항 분석</a:t>
            </a:r>
            <a:endParaRPr lang="en-US" altLang="ko-KR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800100" lvl="1" indent="-342900">
              <a:lnSpc>
                <a:spcPct val="200000"/>
              </a:lnSpc>
              <a:buFont typeface="+mj-lt"/>
              <a:buAutoNum type="alphaLcPeriod"/>
            </a:pP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애플리케이션</a:t>
            </a:r>
            <a:endParaRPr lang="en-US" altLang="ko-KR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800100" lvl="1" indent="-342900">
              <a:lnSpc>
                <a:spcPct val="200000"/>
              </a:lnSpc>
              <a:buFont typeface="+mj-lt"/>
              <a:buAutoNum type="alphaLcPeriod"/>
            </a:pP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웹페이지</a:t>
            </a:r>
            <a:endParaRPr lang="en-US" altLang="ko-KR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프로그램 구성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2FDC20-E776-4EF3-9F2F-935F80CDD799}"/>
              </a:ext>
            </a:extLst>
          </p:cNvPr>
          <p:cNvSpPr txBox="1"/>
          <p:nvPr/>
        </p:nvSpPr>
        <p:spPr>
          <a:xfrm>
            <a:off x="6781575" y="2589122"/>
            <a:ext cx="4523873" cy="1679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+mj-lt"/>
              <a:buAutoNum type="arabicPeriod" startAt="4"/>
            </a:pP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집중도 및 감정 산출 방법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 startAt="4"/>
            </a:pP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시연 영상</a:t>
            </a:r>
            <a:endParaRPr lang="en-US" altLang="ko-KR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342900" indent="-342900">
              <a:lnSpc>
                <a:spcPct val="200000"/>
              </a:lnSpc>
              <a:buFont typeface="+mj-lt"/>
              <a:buAutoNum type="arabicPeriod" startAt="4"/>
            </a:pP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Future work</a:t>
            </a:r>
          </a:p>
        </p:txBody>
      </p:sp>
    </p:spTree>
    <p:extLst>
      <p:ext uri="{BB962C8B-B14F-4D97-AF65-F5344CB8AC3E}">
        <p14:creationId xmlns:p14="http://schemas.microsoft.com/office/powerpoint/2010/main" val="21765971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0427E18B-07DB-4A44-9A43-B7295D593706}"/>
              </a:ext>
            </a:extLst>
          </p:cNvPr>
          <p:cNvSpPr/>
          <p:nvPr/>
        </p:nvSpPr>
        <p:spPr>
          <a:xfrm>
            <a:off x="1660187" y="1366459"/>
            <a:ext cx="8871626" cy="435600"/>
          </a:xfrm>
          <a:prstGeom prst="rect">
            <a:avLst/>
          </a:prstGeom>
          <a:solidFill>
            <a:srgbClr val="007B86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각 삼각형 17">
            <a:extLst>
              <a:ext uri="{FF2B5EF4-FFF2-40B4-BE49-F238E27FC236}">
                <a16:creationId xmlns:a16="http://schemas.microsoft.com/office/drawing/2014/main" id="{F80BC792-72A9-43BD-A9EF-524F07ED705D}"/>
              </a:ext>
            </a:extLst>
          </p:cNvPr>
          <p:cNvSpPr/>
          <p:nvPr/>
        </p:nvSpPr>
        <p:spPr>
          <a:xfrm rot="5400000">
            <a:off x="0" y="0"/>
            <a:ext cx="732870" cy="732870"/>
          </a:xfrm>
          <a:prstGeom prst="rtTriangle">
            <a:avLst/>
          </a:prstGeom>
          <a:solidFill>
            <a:srgbClr val="007B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각 삼각형 19">
            <a:extLst>
              <a:ext uri="{FF2B5EF4-FFF2-40B4-BE49-F238E27FC236}">
                <a16:creationId xmlns:a16="http://schemas.microsoft.com/office/drawing/2014/main" id="{2DCFDDCA-46AC-41E6-9AEE-C4EB019D4B88}"/>
              </a:ext>
            </a:extLst>
          </p:cNvPr>
          <p:cNvSpPr/>
          <p:nvPr/>
        </p:nvSpPr>
        <p:spPr>
          <a:xfrm rot="15794085">
            <a:off x="56904" y="-36212"/>
            <a:ext cx="636827" cy="798931"/>
          </a:xfrm>
          <a:prstGeom prst="rtTriangl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01600" dist="38100" dir="10500000" sx="114000" sy="114000" algn="t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B9C2B72-8955-44EE-8E5A-EEF7070180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440" y="539504"/>
            <a:ext cx="4084320" cy="22463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2C2E898-B03C-4E55-91FE-BCB665C0A144}"/>
              </a:ext>
            </a:extLst>
          </p:cNvPr>
          <p:cNvSpPr txBox="1"/>
          <p:nvPr/>
        </p:nvSpPr>
        <p:spPr>
          <a:xfrm>
            <a:off x="994611" y="132420"/>
            <a:ext cx="487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    </a:t>
            </a:r>
            <a:r>
              <a:rPr lang="ko-KR" altLang="en-US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프로젝트 소개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D348B5E-78C2-4A27-8640-DB1D85AB2B94}"/>
              </a:ext>
            </a:extLst>
          </p:cNvPr>
          <p:cNvSpPr txBox="1"/>
          <p:nvPr/>
        </p:nvSpPr>
        <p:spPr>
          <a:xfrm>
            <a:off x="0" y="1333892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“</a:t>
            </a:r>
            <a:r>
              <a:rPr lang="ko-KR" altLang="en-US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딥러닝 기반 영상분석을 통한 학습자 행동 및 감정 모니터링</a:t>
            </a:r>
            <a:r>
              <a:rPr lang="en-US" altLang="ko-KR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”</a:t>
            </a:r>
            <a:endParaRPr lang="ko-KR" altLang="en-US" sz="24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14" name="그림 13" descr="조류이(가) 표시된 사진&#10;&#10;자동 생성된 설명">
            <a:extLst>
              <a:ext uri="{FF2B5EF4-FFF2-40B4-BE49-F238E27FC236}">
                <a16:creationId xmlns:a16="http://schemas.microsoft.com/office/drawing/2014/main" id="{DBCB73DB-0A18-4CF7-96F6-6BE205C0D6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862" y="2873831"/>
            <a:ext cx="2286551" cy="228655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164263D-28DB-4885-85B1-E1333A4C87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99932" y="4619844"/>
            <a:ext cx="1155820" cy="1155820"/>
          </a:xfrm>
          <a:prstGeom prst="rect">
            <a:avLst/>
          </a:prstGeom>
        </p:spPr>
      </p:pic>
      <p:pic>
        <p:nvPicPr>
          <p:cNvPr id="21" name="그림 20" descr="그리기이(가) 표시된 사진&#10;&#10;자동 생성된 설명">
            <a:extLst>
              <a:ext uri="{FF2B5EF4-FFF2-40B4-BE49-F238E27FC236}">
                <a16:creationId xmlns:a16="http://schemas.microsoft.com/office/drawing/2014/main" id="{7EC59BDE-48E9-41B3-A5A0-3350957E508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0256" y="3771014"/>
            <a:ext cx="1491763" cy="745882"/>
          </a:xfrm>
          <a:prstGeom prst="rect">
            <a:avLst/>
          </a:prstGeom>
        </p:spPr>
      </p:pic>
      <p:sp>
        <p:nvSpPr>
          <p:cNvPr id="28" name="사각형: 잘린 한쪽 모서리 27">
            <a:extLst>
              <a:ext uri="{FF2B5EF4-FFF2-40B4-BE49-F238E27FC236}">
                <a16:creationId xmlns:a16="http://schemas.microsoft.com/office/drawing/2014/main" id="{B1FF77B3-70D7-47DE-A7F2-455924166520}"/>
              </a:ext>
            </a:extLst>
          </p:cNvPr>
          <p:cNvSpPr/>
          <p:nvPr/>
        </p:nvSpPr>
        <p:spPr>
          <a:xfrm flipH="1">
            <a:off x="5671052" y="3063711"/>
            <a:ext cx="5678824" cy="1992851"/>
          </a:xfrm>
          <a:prstGeom prst="snip1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5">
              <a:lnSpc>
                <a:spcPct val="150000"/>
              </a:lnSpc>
            </a:pPr>
            <a:r>
              <a:rPr lang="en-US" altLang="ko-KR" sz="20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- </a:t>
            </a:r>
            <a:r>
              <a:rPr lang="ko-KR" altLang="en-US" sz="20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학습자 영상 촬영</a:t>
            </a:r>
            <a:r>
              <a:rPr lang="en-US" altLang="ko-KR" sz="20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	</a:t>
            </a:r>
          </a:p>
          <a:p>
            <a:pPr lvl="5">
              <a:lnSpc>
                <a:spcPct val="150000"/>
              </a:lnSpc>
            </a:pPr>
            <a:r>
              <a:rPr lang="en-US" altLang="ko-KR" sz="20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- </a:t>
            </a:r>
            <a:r>
              <a:rPr lang="ko-KR" altLang="en-US" sz="20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학습자 집중도</a:t>
            </a:r>
            <a:r>
              <a:rPr lang="en-US" altLang="ko-KR" sz="20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20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감정 산출</a:t>
            </a:r>
            <a:endParaRPr lang="en-US" altLang="ko-KR" sz="2000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lvl="5">
              <a:lnSpc>
                <a:spcPct val="150000"/>
              </a:lnSpc>
            </a:pPr>
            <a:r>
              <a:rPr lang="en-US" altLang="ko-KR" sz="20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-</a:t>
            </a:r>
            <a:r>
              <a:rPr lang="ko-KR" altLang="en-US" sz="20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대시보드로 시각화</a:t>
            </a:r>
            <a:endParaRPr lang="en-US" altLang="ko-KR" sz="2000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/>
            <a:endParaRPr lang="ko-KR" altLang="en-US" dirty="0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E9E17607-6068-4D4D-A7C8-A24DC246C3D0}"/>
              </a:ext>
            </a:extLst>
          </p:cNvPr>
          <p:cNvGrpSpPr/>
          <p:nvPr/>
        </p:nvGrpSpPr>
        <p:grpSpPr>
          <a:xfrm>
            <a:off x="6070537" y="3447838"/>
            <a:ext cx="1974687" cy="1224596"/>
            <a:chOff x="4789528" y="3626697"/>
            <a:chExt cx="1974687" cy="122459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3AD43A2-BFC8-4361-AF3E-CB2F6BC6CA08}"/>
                </a:ext>
              </a:extLst>
            </p:cNvPr>
            <p:cNvSpPr txBox="1"/>
            <p:nvPr/>
          </p:nvSpPr>
          <p:spPr>
            <a:xfrm>
              <a:off x="4789528" y="3626697"/>
              <a:ext cx="1974687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2000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집중도 </a:t>
              </a:r>
              <a:r>
                <a:rPr lang="en-US" altLang="ko-KR" sz="2000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:  80</a:t>
              </a:r>
              <a:r>
                <a:rPr lang="ko-KR" altLang="en-US" sz="2000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점</a:t>
              </a:r>
              <a:endPara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  <a:p>
              <a:pPr algn="just"/>
              <a:endPara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  <a:p>
              <a:pPr algn="just"/>
              <a:r>
                <a:rPr lang="ko-KR" altLang="en-US" sz="2000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감    정 </a:t>
              </a:r>
              <a:r>
                <a:rPr lang="en-US" altLang="ko-KR" sz="2000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: </a:t>
              </a:r>
              <a:endPara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pic>
          <p:nvPicPr>
            <p:cNvPr id="17" name="그래픽 16" descr="채우기 없는 활짝 웃는 얼굴">
              <a:extLst>
                <a:ext uri="{FF2B5EF4-FFF2-40B4-BE49-F238E27FC236}">
                  <a16:creationId xmlns:a16="http://schemas.microsoft.com/office/drawing/2014/main" id="{08D62E21-2448-453B-A370-283D546EF21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776871" y="3936893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736785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6280F04A-0798-437A-9807-A648D84C8D7A}"/>
              </a:ext>
            </a:extLst>
          </p:cNvPr>
          <p:cNvSpPr/>
          <p:nvPr/>
        </p:nvSpPr>
        <p:spPr>
          <a:xfrm>
            <a:off x="8502004" y="3358285"/>
            <a:ext cx="1683717" cy="360000"/>
          </a:xfrm>
          <a:prstGeom prst="rect">
            <a:avLst/>
          </a:prstGeom>
          <a:solidFill>
            <a:srgbClr val="007B86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D0B391A-7A9E-4B5C-94D1-25AEAE6C59A2}"/>
              </a:ext>
            </a:extLst>
          </p:cNvPr>
          <p:cNvSpPr/>
          <p:nvPr/>
        </p:nvSpPr>
        <p:spPr>
          <a:xfrm>
            <a:off x="4972074" y="4733694"/>
            <a:ext cx="1463450" cy="360000"/>
          </a:xfrm>
          <a:prstGeom prst="rect">
            <a:avLst/>
          </a:prstGeom>
          <a:solidFill>
            <a:srgbClr val="007B86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40753A5-AB8F-4CFA-93FB-0A6E8107B08C}"/>
              </a:ext>
            </a:extLst>
          </p:cNvPr>
          <p:cNvSpPr/>
          <p:nvPr/>
        </p:nvSpPr>
        <p:spPr>
          <a:xfrm>
            <a:off x="3195103" y="2690389"/>
            <a:ext cx="705565" cy="360000"/>
          </a:xfrm>
          <a:prstGeom prst="rect">
            <a:avLst/>
          </a:prstGeom>
          <a:solidFill>
            <a:srgbClr val="007B86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B3B9461-08DD-4579-9948-856221733D84}"/>
              </a:ext>
            </a:extLst>
          </p:cNvPr>
          <p:cNvSpPr/>
          <p:nvPr/>
        </p:nvSpPr>
        <p:spPr>
          <a:xfrm>
            <a:off x="6000598" y="2221599"/>
            <a:ext cx="2807736" cy="360000"/>
          </a:xfrm>
          <a:prstGeom prst="rect">
            <a:avLst/>
          </a:prstGeom>
          <a:solidFill>
            <a:srgbClr val="007B86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3DC339F-191C-40F4-8870-2A1FD503EE1D}"/>
              </a:ext>
            </a:extLst>
          </p:cNvPr>
          <p:cNvSpPr/>
          <p:nvPr/>
        </p:nvSpPr>
        <p:spPr>
          <a:xfrm>
            <a:off x="1867622" y="1303645"/>
            <a:ext cx="9823268" cy="4634168"/>
          </a:xfrm>
          <a:prstGeom prst="rect">
            <a:avLst/>
          </a:prstGeom>
          <a:noFill/>
          <a:ln w="57150">
            <a:solidFill>
              <a:srgbClr val="007B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5C0AA13-3087-4640-8337-61A2E905DD80}"/>
              </a:ext>
            </a:extLst>
          </p:cNvPr>
          <p:cNvSpPr/>
          <p:nvPr/>
        </p:nvSpPr>
        <p:spPr>
          <a:xfrm>
            <a:off x="7253" y="2340813"/>
            <a:ext cx="2433701" cy="25607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각 삼각형 17">
            <a:extLst>
              <a:ext uri="{FF2B5EF4-FFF2-40B4-BE49-F238E27FC236}">
                <a16:creationId xmlns:a16="http://schemas.microsoft.com/office/drawing/2014/main" id="{F80BC792-72A9-43BD-A9EF-524F07ED705D}"/>
              </a:ext>
            </a:extLst>
          </p:cNvPr>
          <p:cNvSpPr/>
          <p:nvPr/>
        </p:nvSpPr>
        <p:spPr>
          <a:xfrm rot="5400000">
            <a:off x="0" y="0"/>
            <a:ext cx="732870" cy="732870"/>
          </a:xfrm>
          <a:prstGeom prst="rtTriangle">
            <a:avLst/>
          </a:prstGeom>
          <a:solidFill>
            <a:srgbClr val="007B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각 삼각형 19">
            <a:extLst>
              <a:ext uri="{FF2B5EF4-FFF2-40B4-BE49-F238E27FC236}">
                <a16:creationId xmlns:a16="http://schemas.microsoft.com/office/drawing/2014/main" id="{2DCFDDCA-46AC-41E6-9AEE-C4EB019D4B88}"/>
              </a:ext>
            </a:extLst>
          </p:cNvPr>
          <p:cNvSpPr/>
          <p:nvPr/>
        </p:nvSpPr>
        <p:spPr>
          <a:xfrm rot="15794085">
            <a:off x="56904" y="-36212"/>
            <a:ext cx="636827" cy="798931"/>
          </a:xfrm>
          <a:prstGeom prst="rtTriangl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01600" dist="38100" dir="10500000" sx="114000" sy="114000" algn="t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EB9A95B-02E8-4BD1-B775-9C61878047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440" y="539504"/>
            <a:ext cx="4084320" cy="22463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7A8A473-789C-4861-98F3-1C285B82E72B}"/>
              </a:ext>
            </a:extLst>
          </p:cNvPr>
          <p:cNvSpPr txBox="1"/>
          <p:nvPr/>
        </p:nvSpPr>
        <p:spPr>
          <a:xfrm>
            <a:off x="994611" y="132420"/>
            <a:ext cx="487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요구사항 분석 </a:t>
            </a:r>
            <a:r>
              <a:rPr lang="en-US" altLang="ko-KR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- </a:t>
            </a: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애플리케이션</a:t>
            </a:r>
            <a:endParaRPr lang="ko-KR" altLang="en-US" sz="24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8FD6A1C-F7DD-4E40-BA11-1443558BBC21}"/>
              </a:ext>
            </a:extLst>
          </p:cNvPr>
          <p:cNvSpPr txBox="1"/>
          <p:nvPr/>
        </p:nvSpPr>
        <p:spPr>
          <a:xfrm>
            <a:off x="2756269" y="2095710"/>
            <a:ext cx="8619307" cy="30487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50000"/>
              </a:lnSpc>
              <a:buAutoNum type="arabicPeriod"/>
              <a:defRPr/>
            </a:pP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학습자는 학습 영상에 대한 행동 및 감정 모니터링 결과와 그에 대한 관리자의 피드백을 확인할 수 있다</a:t>
            </a:r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</a:p>
          <a:p>
            <a:pPr lvl="0">
              <a:lnSpc>
                <a:spcPct val="150000"/>
              </a:lnSpc>
              <a:defRPr/>
            </a:pPr>
            <a:endParaRPr lang="ko-KR" altLang="en-US" sz="1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2.  </a:t>
            </a: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학습자가 휴대폰 단말을 이용해 자신의 학습 과정을 실시간으로 촬영할 경우</a:t>
            </a:r>
            <a:endParaRPr lang="en-US" altLang="ko-KR" sz="2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2-1.  </a:t>
            </a: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영상을 단위시간마다 분석하여 얼굴 및 신체 데이터를 이벤트 별로 </a:t>
            </a:r>
            <a:endParaRPr lang="en-US" altLang="ko-KR" sz="2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	  </a:t>
            </a: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수집할 수 있다</a:t>
            </a:r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</a:p>
          <a:p>
            <a:pPr lvl="1">
              <a:lnSpc>
                <a:spcPct val="150000"/>
              </a:lnSpc>
            </a:pPr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2-2.  </a:t>
            </a: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그에 따른 집중도를 산출할 수 있다</a:t>
            </a:r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</a:p>
        </p:txBody>
      </p:sp>
      <p:pic>
        <p:nvPicPr>
          <p:cNvPr id="7" name="그림 6" descr="조류이(가) 표시된 사진&#10;&#10;자동 생성된 설명">
            <a:extLst>
              <a:ext uri="{FF2B5EF4-FFF2-40B4-BE49-F238E27FC236}">
                <a16:creationId xmlns:a16="http://schemas.microsoft.com/office/drawing/2014/main" id="{18B4A543-C779-4C77-8E95-99958AF4FD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993" y="2477903"/>
            <a:ext cx="2286551" cy="2286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6232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>
            <a:extLst>
              <a:ext uri="{FF2B5EF4-FFF2-40B4-BE49-F238E27FC236}">
                <a16:creationId xmlns:a16="http://schemas.microsoft.com/office/drawing/2014/main" id="{E3318AA0-2704-4E8A-B735-A896F26DBE57}"/>
              </a:ext>
            </a:extLst>
          </p:cNvPr>
          <p:cNvSpPr/>
          <p:nvPr/>
        </p:nvSpPr>
        <p:spPr>
          <a:xfrm>
            <a:off x="1867622" y="1303645"/>
            <a:ext cx="9823268" cy="4634168"/>
          </a:xfrm>
          <a:prstGeom prst="rect">
            <a:avLst/>
          </a:prstGeom>
          <a:noFill/>
          <a:ln w="57150">
            <a:solidFill>
              <a:srgbClr val="007B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5C0AA13-3087-4640-8337-61A2E905DD80}"/>
              </a:ext>
            </a:extLst>
          </p:cNvPr>
          <p:cNvSpPr/>
          <p:nvPr/>
        </p:nvSpPr>
        <p:spPr>
          <a:xfrm>
            <a:off x="54589" y="2340813"/>
            <a:ext cx="2386365" cy="25607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각 삼각형 17">
            <a:extLst>
              <a:ext uri="{FF2B5EF4-FFF2-40B4-BE49-F238E27FC236}">
                <a16:creationId xmlns:a16="http://schemas.microsoft.com/office/drawing/2014/main" id="{F80BC792-72A9-43BD-A9EF-524F07ED705D}"/>
              </a:ext>
            </a:extLst>
          </p:cNvPr>
          <p:cNvSpPr/>
          <p:nvPr/>
        </p:nvSpPr>
        <p:spPr>
          <a:xfrm rot="5400000">
            <a:off x="0" y="0"/>
            <a:ext cx="732870" cy="732870"/>
          </a:xfrm>
          <a:prstGeom prst="rtTriangle">
            <a:avLst/>
          </a:prstGeom>
          <a:solidFill>
            <a:srgbClr val="007B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각 삼각형 19">
            <a:extLst>
              <a:ext uri="{FF2B5EF4-FFF2-40B4-BE49-F238E27FC236}">
                <a16:creationId xmlns:a16="http://schemas.microsoft.com/office/drawing/2014/main" id="{2DCFDDCA-46AC-41E6-9AEE-C4EB019D4B88}"/>
              </a:ext>
            </a:extLst>
          </p:cNvPr>
          <p:cNvSpPr/>
          <p:nvPr/>
        </p:nvSpPr>
        <p:spPr>
          <a:xfrm rot="15794085">
            <a:off x="56904" y="-36212"/>
            <a:ext cx="636827" cy="798931"/>
          </a:xfrm>
          <a:prstGeom prst="rtTriangl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01600" dist="38100" dir="10500000" sx="114000" sy="114000" algn="t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EB9A95B-02E8-4BD1-B775-9C61878047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440" y="539504"/>
            <a:ext cx="4084320" cy="22463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7A8A473-789C-4861-98F3-1C285B82E72B}"/>
              </a:ext>
            </a:extLst>
          </p:cNvPr>
          <p:cNvSpPr txBox="1"/>
          <p:nvPr/>
        </p:nvSpPr>
        <p:spPr>
          <a:xfrm>
            <a:off x="994611" y="132420"/>
            <a:ext cx="487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요구사항 분석 </a:t>
            </a:r>
            <a:r>
              <a:rPr lang="en-US" altLang="ko-KR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- </a:t>
            </a: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애플리케이션</a:t>
            </a:r>
            <a:endParaRPr lang="ko-KR" altLang="en-US" sz="24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7" name="그림 6" descr="조류이(가) 표시된 사진&#10;&#10;자동 생성된 설명">
            <a:extLst>
              <a:ext uri="{FF2B5EF4-FFF2-40B4-BE49-F238E27FC236}">
                <a16:creationId xmlns:a16="http://schemas.microsoft.com/office/drawing/2014/main" id="{18B4A543-C779-4C77-8E95-99958AF4FD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993" y="2477903"/>
            <a:ext cx="2286551" cy="2286551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CDF65150-A5F9-4688-8149-F973684A02AF}"/>
              </a:ext>
            </a:extLst>
          </p:cNvPr>
          <p:cNvSpPr/>
          <p:nvPr/>
        </p:nvSpPr>
        <p:spPr>
          <a:xfrm>
            <a:off x="5436506" y="3920615"/>
            <a:ext cx="2028787" cy="360000"/>
          </a:xfrm>
          <a:prstGeom prst="rect">
            <a:avLst/>
          </a:prstGeom>
          <a:solidFill>
            <a:srgbClr val="007B86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B817ACE-F40A-4336-AE8F-5B27B269D7D1}"/>
              </a:ext>
            </a:extLst>
          </p:cNvPr>
          <p:cNvSpPr/>
          <p:nvPr/>
        </p:nvSpPr>
        <p:spPr>
          <a:xfrm>
            <a:off x="6159277" y="4386608"/>
            <a:ext cx="1980000" cy="360000"/>
          </a:xfrm>
          <a:prstGeom prst="rect">
            <a:avLst/>
          </a:prstGeom>
          <a:solidFill>
            <a:srgbClr val="007B86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72B5BDD-5C10-40DC-94DE-4D3B808C600F}"/>
              </a:ext>
            </a:extLst>
          </p:cNvPr>
          <p:cNvSpPr/>
          <p:nvPr/>
        </p:nvSpPr>
        <p:spPr>
          <a:xfrm>
            <a:off x="9901564" y="2992668"/>
            <a:ext cx="1196306" cy="360000"/>
          </a:xfrm>
          <a:prstGeom prst="rect">
            <a:avLst/>
          </a:prstGeom>
          <a:solidFill>
            <a:srgbClr val="007B86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86544E6-D7D5-441B-A5FA-4311D407817D}"/>
              </a:ext>
            </a:extLst>
          </p:cNvPr>
          <p:cNvSpPr/>
          <p:nvPr/>
        </p:nvSpPr>
        <p:spPr>
          <a:xfrm>
            <a:off x="3847352" y="3459223"/>
            <a:ext cx="461228" cy="360000"/>
          </a:xfrm>
          <a:prstGeom prst="rect">
            <a:avLst/>
          </a:prstGeom>
          <a:solidFill>
            <a:srgbClr val="007B86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9E6370E-306F-43E5-8D3F-B447CDD6684A}"/>
              </a:ext>
            </a:extLst>
          </p:cNvPr>
          <p:cNvSpPr txBox="1"/>
          <p:nvPr/>
        </p:nvSpPr>
        <p:spPr>
          <a:xfrm>
            <a:off x="2720974" y="2412093"/>
            <a:ext cx="8619307" cy="23562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3.</a:t>
            </a: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학습자가 휴대폰 단말을 이용한 학습 과정 촬영을 종료할 경우</a:t>
            </a:r>
            <a:endParaRPr lang="en-US" altLang="ko-KR" sz="2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3-1.  </a:t>
            </a: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실시간으로 영상을 분석한 결과 데이터를 바탕으로 집중도 판단 요소별 </a:t>
            </a:r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	  </a:t>
            </a: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통계를 산출할 수 있다</a:t>
            </a:r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</a:p>
          <a:p>
            <a:pPr lvl="1">
              <a:lnSpc>
                <a:spcPct val="150000"/>
              </a:lnSpc>
            </a:pPr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3-2.  </a:t>
            </a: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그에 따른 전체 학습 태도를 점수화 할 수 있다</a:t>
            </a:r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</a:p>
          <a:p>
            <a:pPr lvl="1">
              <a:lnSpc>
                <a:spcPct val="150000"/>
              </a:lnSpc>
            </a:pPr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3-3.  </a:t>
            </a: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학습자가 위의 내용을 결과 화면으로 확인할 수 있다</a:t>
            </a:r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611615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13DC339F-191C-40F4-8870-2A1FD503EE1D}"/>
              </a:ext>
            </a:extLst>
          </p:cNvPr>
          <p:cNvSpPr/>
          <p:nvPr/>
        </p:nvSpPr>
        <p:spPr>
          <a:xfrm>
            <a:off x="1867622" y="1750422"/>
            <a:ext cx="9823268" cy="3840480"/>
          </a:xfrm>
          <a:prstGeom prst="rect">
            <a:avLst/>
          </a:prstGeom>
          <a:noFill/>
          <a:ln w="57150">
            <a:solidFill>
              <a:srgbClr val="007B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5C0AA13-3087-4640-8337-61A2E905DD80}"/>
              </a:ext>
            </a:extLst>
          </p:cNvPr>
          <p:cNvSpPr/>
          <p:nvPr/>
        </p:nvSpPr>
        <p:spPr>
          <a:xfrm>
            <a:off x="54589" y="2340813"/>
            <a:ext cx="2386365" cy="25607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각 삼각형 17">
            <a:extLst>
              <a:ext uri="{FF2B5EF4-FFF2-40B4-BE49-F238E27FC236}">
                <a16:creationId xmlns:a16="http://schemas.microsoft.com/office/drawing/2014/main" id="{F80BC792-72A9-43BD-A9EF-524F07ED705D}"/>
              </a:ext>
            </a:extLst>
          </p:cNvPr>
          <p:cNvSpPr/>
          <p:nvPr/>
        </p:nvSpPr>
        <p:spPr>
          <a:xfrm rot="5400000">
            <a:off x="0" y="0"/>
            <a:ext cx="732870" cy="732870"/>
          </a:xfrm>
          <a:prstGeom prst="rtTriangle">
            <a:avLst/>
          </a:prstGeom>
          <a:solidFill>
            <a:srgbClr val="007B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각 삼각형 19">
            <a:extLst>
              <a:ext uri="{FF2B5EF4-FFF2-40B4-BE49-F238E27FC236}">
                <a16:creationId xmlns:a16="http://schemas.microsoft.com/office/drawing/2014/main" id="{2DCFDDCA-46AC-41E6-9AEE-C4EB019D4B88}"/>
              </a:ext>
            </a:extLst>
          </p:cNvPr>
          <p:cNvSpPr/>
          <p:nvPr/>
        </p:nvSpPr>
        <p:spPr>
          <a:xfrm rot="15794085">
            <a:off x="56904" y="-36212"/>
            <a:ext cx="636827" cy="798931"/>
          </a:xfrm>
          <a:prstGeom prst="rtTriangl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01600" dist="38100" dir="10500000" sx="114000" sy="114000" algn="t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EB9A95B-02E8-4BD1-B775-9C61878047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440" y="539504"/>
            <a:ext cx="4084320" cy="22463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7A8A473-789C-4861-98F3-1C285B82E72B}"/>
              </a:ext>
            </a:extLst>
          </p:cNvPr>
          <p:cNvSpPr txBox="1"/>
          <p:nvPr/>
        </p:nvSpPr>
        <p:spPr>
          <a:xfrm>
            <a:off x="994611" y="132420"/>
            <a:ext cx="487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요구사항 분석 </a:t>
            </a:r>
            <a:r>
              <a:rPr lang="en-US" altLang="ko-KR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- </a:t>
            </a: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웹페이지</a:t>
            </a:r>
            <a:endParaRPr lang="ko-KR" altLang="en-US" sz="24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8B4A543-C779-4C77-8E95-99958AF4FD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4993" y="2477903"/>
            <a:ext cx="2286551" cy="2286551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DE1CFA34-3291-49C0-B623-C4B0B863F208}"/>
              </a:ext>
            </a:extLst>
          </p:cNvPr>
          <p:cNvSpPr/>
          <p:nvPr/>
        </p:nvSpPr>
        <p:spPr>
          <a:xfrm>
            <a:off x="7078112" y="2894456"/>
            <a:ext cx="1748895" cy="360000"/>
          </a:xfrm>
          <a:prstGeom prst="rect">
            <a:avLst/>
          </a:prstGeom>
          <a:solidFill>
            <a:srgbClr val="007B86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BCFC83A-9F39-48A2-86D8-D566C9CE795B}"/>
              </a:ext>
            </a:extLst>
          </p:cNvPr>
          <p:cNvSpPr/>
          <p:nvPr/>
        </p:nvSpPr>
        <p:spPr>
          <a:xfrm>
            <a:off x="9717215" y="3560217"/>
            <a:ext cx="742814" cy="360000"/>
          </a:xfrm>
          <a:prstGeom prst="rect">
            <a:avLst/>
          </a:prstGeom>
          <a:solidFill>
            <a:srgbClr val="007B86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F08EE22-FC97-4322-A8BF-756580B8F3D7}"/>
              </a:ext>
            </a:extLst>
          </p:cNvPr>
          <p:cNvSpPr txBox="1"/>
          <p:nvPr/>
        </p:nvSpPr>
        <p:spPr>
          <a:xfrm>
            <a:off x="3119416" y="2766200"/>
            <a:ext cx="7893011" cy="1709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관리자는 담당 학생의 학습 기록을 대시보드로 확인할 수 있다</a:t>
            </a:r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2.  </a:t>
            </a: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관리자는 각 학습 영상에 대한 행동 및 감정 모니터링 결과에 피드백을 </a:t>
            </a:r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  </a:t>
            </a: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남길 수 있다</a:t>
            </a:r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515494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각 삼각형 17">
            <a:extLst>
              <a:ext uri="{FF2B5EF4-FFF2-40B4-BE49-F238E27FC236}">
                <a16:creationId xmlns:a16="http://schemas.microsoft.com/office/drawing/2014/main" id="{F80BC792-72A9-43BD-A9EF-524F07ED705D}"/>
              </a:ext>
            </a:extLst>
          </p:cNvPr>
          <p:cNvSpPr/>
          <p:nvPr/>
        </p:nvSpPr>
        <p:spPr>
          <a:xfrm rot="5400000">
            <a:off x="0" y="0"/>
            <a:ext cx="732870" cy="732870"/>
          </a:xfrm>
          <a:prstGeom prst="rtTriangle">
            <a:avLst/>
          </a:prstGeom>
          <a:solidFill>
            <a:srgbClr val="007B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각 삼각형 19">
            <a:extLst>
              <a:ext uri="{FF2B5EF4-FFF2-40B4-BE49-F238E27FC236}">
                <a16:creationId xmlns:a16="http://schemas.microsoft.com/office/drawing/2014/main" id="{2DCFDDCA-46AC-41E6-9AEE-C4EB019D4B88}"/>
              </a:ext>
            </a:extLst>
          </p:cNvPr>
          <p:cNvSpPr/>
          <p:nvPr/>
        </p:nvSpPr>
        <p:spPr>
          <a:xfrm rot="15794085">
            <a:off x="56904" y="-36212"/>
            <a:ext cx="636827" cy="798931"/>
          </a:xfrm>
          <a:prstGeom prst="rtTriangl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01600" dist="38100" dir="10500000" sx="114000" sy="114000" algn="t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B6FB91-797E-433C-B91F-B40AE4A92D35}"/>
              </a:ext>
            </a:extLst>
          </p:cNvPr>
          <p:cNvSpPr txBox="1"/>
          <p:nvPr/>
        </p:nvSpPr>
        <p:spPr>
          <a:xfrm>
            <a:off x="994611" y="132420"/>
            <a:ext cx="487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    프로그램 구성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A806092-12A4-4F76-9D7E-D918B91AA9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440" y="539504"/>
            <a:ext cx="4084320" cy="224637"/>
          </a:xfrm>
          <a:prstGeom prst="rect">
            <a:avLst/>
          </a:prstGeom>
        </p:spPr>
      </p:pic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8A5B1608-94E4-4715-8658-9D6D25B3B5CA}"/>
              </a:ext>
            </a:extLst>
          </p:cNvPr>
          <p:cNvSpPr/>
          <p:nvPr/>
        </p:nvSpPr>
        <p:spPr>
          <a:xfrm>
            <a:off x="1255694" y="1939814"/>
            <a:ext cx="2357079" cy="938992"/>
          </a:xfrm>
          <a:prstGeom prst="roundRect">
            <a:avLst/>
          </a:prstGeom>
          <a:noFill/>
          <a:ln w="57150">
            <a:solidFill>
              <a:srgbClr val="46AC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8F1AB12A-E04A-4FD7-8188-CFABBE830DA0}"/>
              </a:ext>
            </a:extLst>
          </p:cNvPr>
          <p:cNvSpPr/>
          <p:nvPr/>
        </p:nvSpPr>
        <p:spPr>
          <a:xfrm>
            <a:off x="1141846" y="1817420"/>
            <a:ext cx="422755" cy="1101562"/>
          </a:xfrm>
          <a:prstGeom prst="rect">
            <a:avLst/>
          </a:prstGeom>
          <a:solidFill>
            <a:srgbClr val="FCFB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2" name="그림 51">
            <a:extLst>
              <a:ext uri="{FF2B5EF4-FFF2-40B4-BE49-F238E27FC236}">
                <a16:creationId xmlns:a16="http://schemas.microsoft.com/office/drawing/2014/main" id="{2200F423-5D62-4315-BB82-162DC099D6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294" y="1822169"/>
            <a:ext cx="1092063" cy="1092063"/>
          </a:xfrm>
          <a:prstGeom prst="rect">
            <a:avLst/>
          </a:prstGeom>
        </p:spPr>
      </p:pic>
      <p:sp>
        <p:nvSpPr>
          <p:cNvPr id="53" name="직사각형 52">
            <a:extLst>
              <a:ext uri="{FF2B5EF4-FFF2-40B4-BE49-F238E27FC236}">
                <a16:creationId xmlns:a16="http://schemas.microsoft.com/office/drawing/2014/main" id="{E6394C01-973E-45CB-BE7B-E90D919FB43E}"/>
              </a:ext>
            </a:extLst>
          </p:cNvPr>
          <p:cNvSpPr/>
          <p:nvPr/>
        </p:nvSpPr>
        <p:spPr>
          <a:xfrm>
            <a:off x="1748643" y="2107882"/>
            <a:ext cx="1675459" cy="6027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8000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rgbClr val="404040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촬영</a:t>
            </a:r>
            <a:endParaRPr lang="en-US" altLang="ko-KR" sz="1400" b="1" dirty="0">
              <a:solidFill>
                <a:srgbClr val="404040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  <a:p>
            <a:pPr marL="18000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rgbClr val="404040"/>
                </a:solidFill>
              </a:rPr>
              <a:t>분석 결과 조회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4AB1F4A-6440-4F6F-AF94-0DA621F73F1C}"/>
              </a:ext>
            </a:extLst>
          </p:cNvPr>
          <p:cNvSpPr txBox="1"/>
          <p:nvPr/>
        </p:nvSpPr>
        <p:spPr>
          <a:xfrm>
            <a:off x="1416035" y="1596144"/>
            <a:ext cx="2357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46ACA1"/>
                </a:solidFill>
              </a:rPr>
              <a:t>학습자 어플리케이션</a:t>
            </a:r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76D9848B-DA2E-4164-84D2-250848655631}"/>
              </a:ext>
            </a:extLst>
          </p:cNvPr>
          <p:cNvGrpSpPr/>
          <p:nvPr/>
        </p:nvGrpSpPr>
        <p:grpSpPr>
          <a:xfrm>
            <a:off x="806092" y="4623831"/>
            <a:ext cx="3256282" cy="1156680"/>
            <a:chOff x="760049" y="4465111"/>
            <a:chExt cx="3256282" cy="1156680"/>
          </a:xfrm>
        </p:grpSpPr>
        <p:grpSp>
          <p:nvGrpSpPr>
            <p:cNvPr id="60" name="그룹 59">
              <a:extLst>
                <a:ext uri="{FF2B5EF4-FFF2-40B4-BE49-F238E27FC236}">
                  <a16:creationId xmlns:a16="http://schemas.microsoft.com/office/drawing/2014/main" id="{48DC238F-ED94-4B08-9139-8BA7F1A51B88}"/>
                </a:ext>
              </a:extLst>
            </p:cNvPr>
            <p:cNvGrpSpPr/>
            <p:nvPr/>
          </p:nvGrpSpPr>
          <p:grpSpPr>
            <a:xfrm>
              <a:off x="760049" y="4520229"/>
              <a:ext cx="2780338" cy="1101562"/>
              <a:chOff x="895190" y="5093298"/>
              <a:chExt cx="2780338" cy="1101562"/>
            </a:xfrm>
          </p:grpSpPr>
          <p:sp>
            <p:nvSpPr>
              <p:cNvPr id="62" name="사각형: 둥근 모서리 61">
                <a:extLst>
                  <a:ext uri="{FF2B5EF4-FFF2-40B4-BE49-F238E27FC236}">
                    <a16:creationId xmlns:a16="http://schemas.microsoft.com/office/drawing/2014/main" id="{68D43901-A7B6-4A91-965B-AEAA2B94DDBA}"/>
                  </a:ext>
                </a:extLst>
              </p:cNvPr>
              <p:cNvSpPr/>
              <p:nvPr/>
            </p:nvSpPr>
            <p:spPr>
              <a:xfrm>
                <a:off x="1318449" y="5388790"/>
                <a:ext cx="2357079" cy="523220"/>
              </a:xfrm>
              <a:prstGeom prst="roundRect">
                <a:avLst/>
              </a:prstGeom>
              <a:noFill/>
              <a:ln w="57150">
                <a:solidFill>
                  <a:srgbClr val="46ACA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145E6224-4A6A-4132-B72E-4BED5632ECF7}"/>
                  </a:ext>
                </a:extLst>
              </p:cNvPr>
              <p:cNvSpPr/>
              <p:nvPr/>
            </p:nvSpPr>
            <p:spPr>
              <a:xfrm>
                <a:off x="1204600" y="5093298"/>
                <a:ext cx="593085" cy="1101562"/>
              </a:xfrm>
              <a:prstGeom prst="rect">
                <a:avLst/>
              </a:prstGeom>
              <a:solidFill>
                <a:srgbClr val="FCFB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4" name="직사각형 63">
                <a:extLst>
                  <a:ext uri="{FF2B5EF4-FFF2-40B4-BE49-F238E27FC236}">
                    <a16:creationId xmlns:a16="http://schemas.microsoft.com/office/drawing/2014/main" id="{72A24086-658A-4CC8-BA86-579A6DF1A983}"/>
                  </a:ext>
                </a:extLst>
              </p:cNvPr>
              <p:cNvSpPr/>
              <p:nvPr/>
            </p:nvSpPr>
            <p:spPr>
              <a:xfrm>
                <a:off x="1794393" y="5477334"/>
                <a:ext cx="1675459" cy="33348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180000" indent="-285750">
                  <a:lnSpc>
                    <a:spcPct val="125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400" b="1" dirty="0">
                    <a:solidFill>
                      <a:srgbClr val="404040"/>
                    </a:solidFill>
                  </a:rPr>
                  <a:t>분석 결과 조회</a:t>
                </a:r>
              </a:p>
            </p:txBody>
          </p:sp>
          <p:pic>
            <p:nvPicPr>
              <p:cNvPr id="65" name="그림 64" descr="그리기이(가) 표시된 사진&#10;&#10;자동 생성된 설명">
                <a:extLst>
                  <a:ext uri="{FF2B5EF4-FFF2-40B4-BE49-F238E27FC236}">
                    <a16:creationId xmlns:a16="http://schemas.microsoft.com/office/drawing/2014/main" id="{05BEF182-F32A-4BA2-8B1C-37BB7A80D9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95190" y="5231437"/>
                <a:ext cx="846517" cy="846517"/>
              </a:xfrm>
              <a:prstGeom prst="rect">
                <a:avLst/>
              </a:prstGeom>
            </p:spPr>
          </p:pic>
        </p:grp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1F224BD0-B901-4011-9BAF-1F18DC41BC9D}"/>
                </a:ext>
              </a:extLst>
            </p:cNvPr>
            <p:cNvSpPr txBox="1"/>
            <p:nvPr/>
          </p:nvSpPr>
          <p:spPr>
            <a:xfrm>
              <a:off x="1659252" y="4465111"/>
              <a:ext cx="23570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>
                  <a:solidFill>
                    <a:srgbClr val="46ACA1"/>
                  </a:solidFill>
                </a:rPr>
                <a:t>관리자 대시보드</a:t>
              </a:r>
            </a:p>
          </p:txBody>
        </p: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557F870E-1F2F-4EDA-9DC0-C1D9EB192072}"/>
              </a:ext>
            </a:extLst>
          </p:cNvPr>
          <p:cNvGrpSpPr/>
          <p:nvPr/>
        </p:nvGrpSpPr>
        <p:grpSpPr>
          <a:xfrm>
            <a:off x="6408831" y="1750605"/>
            <a:ext cx="5051573" cy="3853941"/>
            <a:chOff x="6195072" y="1770959"/>
            <a:chExt cx="5051573" cy="3853941"/>
          </a:xfrm>
        </p:grpSpPr>
        <p:sp>
          <p:nvSpPr>
            <p:cNvPr id="67" name="사각형: 둥근 모서리 66">
              <a:extLst>
                <a:ext uri="{FF2B5EF4-FFF2-40B4-BE49-F238E27FC236}">
                  <a16:creationId xmlns:a16="http://schemas.microsoft.com/office/drawing/2014/main" id="{56C9C797-41C0-478F-B7DA-9BF5CFB373A4}"/>
                </a:ext>
              </a:extLst>
            </p:cNvPr>
            <p:cNvSpPr/>
            <p:nvPr/>
          </p:nvSpPr>
          <p:spPr>
            <a:xfrm>
              <a:off x="7579297" y="1910634"/>
              <a:ext cx="3647977" cy="523220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rgbClr val="7F7F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dirty="0">
                  <a:solidFill>
                    <a:srgbClr val="404040"/>
                  </a:solidFill>
                  <a:ea typeface="나눔스퀘어라운드 Regular" panose="020B0600000101010101" pitchFamily="50" charset="-127"/>
                </a:rPr>
                <a:t>프레임 추출 및 이미지 </a:t>
              </a:r>
              <a:r>
                <a:rPr lang="ko-KR" altLang="en-US" sz="1600" b="1" dirty="0" err="1">
                  <a:solidFill>
                    <a:srgbClr val="404040"/>
                  </a:solidFill>
                  <a:ea typeface="나눔스퀘어라운드 Regular" panose="020B0600000101010101" pitchFamily="50" charset="-127"/>
                </a:rPr>
                <a:t>전처리</a:t>
              </a:r>
              <a:endParaRPr lang="ko-KR" altLang="en-US" sz="1600" b="1" dirty="0">
                <a:solidFill>
                  <a:srgbClr val="404040"/>
                </a:solidFill>
                <a:ea typeface="나눔스퀘어라운드 Regular" panose="020B0600000101010101" pitchFamily="50" charset="-127"/>
              </a:endParaRPr>
            </a:p>
          </p:txBody>
        </p:sp>
        <p:sp>
          <p:nvSpPr>
            <p:cNvPr id="68" name="사각형: 둥근 모서리 67">
              <a:extLst>
                <a:ext uri="{FF2B5EF4-FFF2-40B4-BE49-F238E27FC236}">
                  <a16:creationId xmlns:a16="http://schemas.microsoft.com/office/drawing/2014/main" id="{8B2AB0D3-7363-4D94-A1B9-E2741F001731}"/>
                </a:ext>
              </a:extLst>
            </p:cNvPr>
            <p:cNvSpPr/>
            <p:nvPr/>
          </p:nvSpPr>
          <p:spPr>
            <a:xfrm>
              <a:off x="6344031" y="3212324"/>
              <a:ext cx="867474" cy="1067784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rgbClr val="7F7F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dirty="0">
                  <a:solidFill>
                    <a:srgbClr val="404040"/>
                  </a:solidFill>
                  <a:ea typeface="나눔스퀘어라운드 Regular" panose="020B0600000101010101" pitchFamily="50" charset="-127"/>
                </a:rPr>
                <a:t>눈 </a:t>
              </a:r>
              <a:endParaRPr lang="en-US" altLang="ko-KR" sz="1600" b="1" dirty="0">
                <a:solidFill>
                  <a:srgbClr val="404040"/>
                </a:solidFill>
                <a:ea typeface="나눔스퀘어라운드 Regular" panose="020B0600000101010101" pitchFamily="50" charset="-127"/>
              </a:endParaRPr>
            </a:p>
            <a:p>
              <a:pPr algn="ctr"/>
              <a:r>
                <a:rPr lang="ko-KR" altLang="en-US" sz="1600" b="1" dirty="0">
                  <a:solidFill>
                    <a:srgbClr val="404040"/>
                  </a:solidFill>
                  <a:ea typeface="나눔스퀘어라운드 Regular" panose="020B0600000101010101" pitchFamily="50" charset="-127"/>
                </a:rPr>
                <a:t>깜박임</a:t>
              </a:r>
              <a:endParaRPr lang="en-US" altLang="ko-KR" sz="1600" b="1" dirty="0">
                <a:solidFill>
                  <a:srgbClr val="404040"/>
                </a:solidFill>
                <a:ea typeface="나눔스퀘어라운드 Regular" panose="020B0600000101010101" pitchFamily="50" charset="-127"/>
              </a:endParaRPr>
            </a:p>
          </p:txBody>
        </p:sp>
        <p:sp>
          <p:nvSpPr>
            <p:cNvPr id="69" name="사각형: 둥근 모서리 68">
              <a:extLst>
                <a:ext uri="{FF2B5EF4-FFF2-40B4-BE49-F238E27FC236}">
                  <a16:creationId xmlns:a16="http://schemas.microsoft.com/office/drawing/2014/main" id="{DE35D139-C0BA-405E-9E98-8F4091E8BA62}"/>
                </a:ext>
              </a:extLst>
            </p:cNvPr>
            <p:cNvSpPr/>
            <p:nvPr/>
          </p:nvSpPr>
          <p:spPr>
            <a:xfrm>
              <a:off x="7345741" y="3212324"/>
              <a:ext cx="867474" cy="1067784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rgbClr val="7F7F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dirty="0">
                  <a:solidFill>
                    <a:srgbClr val="404040"/>
                  </a:solidFill>
                  <a:ea typeface="나눔스퀘어라운드 Regular" panose="020B0600000101010101" pitchFamily="50" charset="-127"/>
                </a:rPr>
                <a:t>눈동자</a:t>
              </a:r>
              <a:endParaRPr lang="en-US" altLang="ko-KR" sz="1600" b="1" dirty="0">
                <a:solidFill>
                  <a:srgbClr val="404040"/>
                </a:solidFill>
                <a:ea typeface="나눔스퀘어라운드 Regular" panose="020B0600000101010101" pitchFamily="50" charset="-127"/>
              </a:endParaRPr>
            </a:p>
            <a:p>
              <a:pPr algn="ctr"/>
              <a:r>
                <a:rPr lang="ko-KR" altLang="en-US" sz="1600" b="1" dirty="0">
                  <a:solidFill>
                    <a:srgbClr val="404040"/>
                  </a:solidFill>
                  <a:ea typeface="나눔스퀘어라운드 Regular" panose="020B0600000101010101" pitchFamily="50" charset="-127"/>
                </a:rPr>
                <a:t>인식</a:t>
              </a:r>
              <a:endParaRPr lang="en-US" altLang="ko-KR" sz="1600" b="1" dirty="0">
                <a:solidFill>
                  <a:srgbClr val="404040"/>
                </a:solidFill>
                <a:ea typeface="나눔스퀘어라운드 Regular" panose="020B0600000101010101" pitchFamily="50" charset="-127"/>
              </a:endParaRPr>
            </a:p>
          </p:txBody>
        </p:sp>
        <p:sp>
          <p:nvSpPr>
            <p:cNvPr id="70" name="사각형: 둥근 모서리 69">
              <a:extLst>
                <a:ext uri="{FF2B5EF4-FFF2-40B4-BE49-F238E27FC236}">
                  <a16:creationId xmlns:a16="http://schemas.microsoft.com/office/drawing/2014/main" id="{908B94D5-4EC5-40D1-B8A8-B61B234B8629}"/>
                </a:ext>
              </a:extLst>
            </p:cNvPr>
            <p:cNvSpPr/>
            <p:nvPr/>
          </p:nvSpPr>
          <p:spPr>
            <a:xfrm>
              <a:off x="8347451" y="3212324"/>
              <a:ext cx="867474" cy="1067784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rgbClr val="7F7F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dirty="0">
                  <a:solidFill>
                    <a:srgbClr val="404040"/>
                  </a:solidFill>
                  <a:ea typeface="나눔스퀘어라운드 Regular" panose="020B0600000101010101" pitchFamily="50" charset="-127"/>
                </a:rPr>
                <a:t>감정</a:t>
              </a:r>
              <a:endParaRPr lang="en-US" altLang="ko-KR" sz="1600" b="1" dirty="0">
                <a:solidFill>
                  <a:srgbClr val="404040"/>
                </a:solidFill>
                <a:ea typeface="나눔스퀘어라운드 Regular" panose="020B0600000101010101" pitchFamily="50" charset="-127"/>
              </a:endParaRPr>
            </a:p>
            <a:p>
              <a:pPr algn="ctr"/>
              <a:r>
                <a:rPr lang="ko-KR" altLang="en-US" sz="1600" b="1" dirty="0">
                  <a:solidFill>
                    <a:srgbClr val="404040"/>
                  </a:solidFill>
                  <a:ea typeface="나눔스퀘어라운드 Regular" panose="020B0600000101010101" pitchFamily="50" charset="-127"/>
                </a:rPr>
                <a:t>상태</a:t>
              </a:r>
              <a:endParaRPr lang="en-US" altLang="ko-KR" sz="1600" b="1" dirty="0">
                <a:solidFill>
                  <a:srgbClr val="404040"/>
                </a:solidFill>
                <a:ea typeface="나눔스퀘어라운드 Regular" panose="020B0600000101010101" pitchFamily="50" charset="-127"/>
              </a:endParaRPr>
            </a:p>
          </p:txBody>
        </p:sp>
        <p:sp>
          <p:nvSpPr>
            <p:cNvPr id="71" name="사각형: 둥근 모서리 70">
              <a:extLst>
                <a:ext uri="{FF2B5EF4-FFF2-40B4-BE49-F238E27FC236}">
                  <a16:creationId xmlns:a16="http://schemas.microsoft.com/office/drawing/2014/main" id="{D4147CE1-756B-4BAD-B96F-1FE38C63E0CA}"/>
                </a:ext>
              </a:extLst>
            </p:cNvPr>
            <p:cNvSpPr/>
            <p:nvPr/>
          </p:nvSpPr>
          <p:spPr>
            <a:xfrm>
              <a:off x="9357435" y="3212324"/>
              <a:ext cx="867474" cy="1067784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rgbClr val="7F7F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dirty="0">
                  <a:solidFill>
                    <a:srgbClr val="404040"/>
                  </a:solidFill>
                  <a:ea typeface="나눔스퀘어라운드 Regular" panose="020B0600000101010101" pitchFamily="50" charset="-127"/>
                </a:rPr>
                <a:t>손 </a:t>
              </a:r>
              <a:endParaRPr lang="en-US" altLang="ko-KR" sz="1600" b="1" dirty="0">
                <a:solidFill>
                  <a:srgbClr val="404040"/>
                </a:solidFill>
                <a:ea typeface="나눔스퀘어라운드 Regular" panose="020B0600000101010101" pitchFamily="50" charset="-127"/>
              </a:endParaRPr>
            </a:p>
            <a:p>
              <a:pPr algn="ctr"/>
              <a:r>
                <a:rPr lang="ko-KR" altLang="en-US" sz="1600" b="1" dirty="0">
                  <a:solidFill>
                    <a:srgbClr val="404040"/>
                  </a:solidFill>
                  <a:ea typeface="나눔스퀘어라운드 Regular" panose="020B0600000101010101" pitchFamily="50" charset="-127"/>
                </a:rPr>
                <a:t>위치</a:t>
              </a:r>
            </a:p>
          </p:txBody>
        </p:sp>
        <p:sp>
          <p:nvSpPr>
            <p:cNvPr id="72" name="사각형: 둥근 모서리 71">
              <a:extLst>
                <a:ext uri="{FF2B5EF4-FFF2-40B4-BE49-F238E27FC236}">
                  <a16:creationId xmlns:a16="http://schemas.microsoft.com/office/drawing/2014/main" id="{B95769C5-50FA-4D5B-83DD-4B0B5B2BA439}"/>
                </a:ext>
              </a:extLst>
            </p:cNvPr>
            <p:cNvSpPr/>
            <p:nvPr/>
          </p:nvSpPr>
          <p:spPr>
            <a:xfrm>
              <a:off x="10367419" y="3212324"/>
              <a:ext cx="867474" cy="1067784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rgbClr val="7F7F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dirty="0">
                  <a:solidFill>
                    <a:srgbClr val="404040"/>
                  </a:solidFill>
                  <a:ea typeface="나눔스퀘어라운드 Regular" panose="020B0600000101010101" pitchFamily="50" charset="-127"/>
                </a:rPr>
                <a:t>얼굴</a:t>
              </a:r>
              <a:endParaRPr lang="en-US" altLang="ko-KR" sz="1600" b="1" dirty="0">
                <a:solidFill>
                  <a:srgbClr val="404040"/>
                </a:solidFill>
                <a:ea typeface="나눔스퀘어라운드 Regular" panose="020B0600000101010101" pitchFamily="50" charset="-127"/>
              </a:endParaRPr>
            </a:p>
            <a:p>
              <a:pPr algn="ctr"/>
              <a:r>
                <a:rPr lang="ko-KR" altLang="en-US" sz="1600" b="1" dirty="0">
                  <a:solidFill>
                    <a:srgbClr val="404040"/>
                  </a:solidFill>
                  <a:ea typeface="나눔스퀘어라운드 Regular" panose="020B0600000101010101" pitchFamily="50" charset="-127"/>
                </a:rPr>
                <a:t>기울기</a:t>
              </a:r>
            </a:p>
          </p:txBody>
        </p:sp>
        <p:sp>
          <p:nvSpPr>
            <p:cNvPr id="73" name="사각형: 둥근 모서리 72">
              <a:extLst>
                <a:ext uri="{FF2B5EF4-FFF2-40B4-BE49-F238E27FC236}">
                  <a16:creationId xmlns:a16="http://schemas.microsoft.com/office/drawing/2014/main" id="{61688483-FE5F-4D93-81B9-B033215F282E}"/>
                </a:ext>
              </a:extLst>
            </p:cNvPr>
            <p:cNvSpPr/>
            <p:nvPr/>
          </p:nvSpPr>
          <p:spPr>
            <a:xfrm>
              <a:off x="6347864" y="4403123"/>
              <a:ext cx="4898781" cy="575542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rgbClr val="7F7F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dirty="0">
                  <a:solidFill>
                    <a:srgbClr val="404040"/>
                  </a:solidFill>
                  <a:ea typeface="나눔스퀘어라운드 Regular" panose="020B0600000101010101" pitchFamily="50" charset="-127"/>
                </a:rPr>
                <a:t>단위 시간 동안의 집중 여부를 판단</a:t>
              </a:r>
            </a:p>
          </p:txBody>
        </p:sp>
        <p:sp>
          <p:nvSpPr>
            <p:cNvPr id="74" name="사각형: 둥근 모서리 73">
              <a:extLst>
                <a:ext uri="{FF2B5EF4-FFF2-40B4-BE49-F238E27FC236}">
                  <a16:creationId xmlns:a16="http://schemas.microsoft.com/office/drawing/2014/main" id="{B36F21F1-D019-4EF8-8C88-8D4211FCF6E3}"/>
                </a:ext>
              </a:extLst>
            </p:cNvPr>
            <p:cNvSpPr/>
            <p:nvPr/>
          </p:nvSpPr>
          <p:spPr>
            <a:xfrm>
              <a:off x="6359028" y="5101680"/>
              <a:ext cx="4887617" cy="523220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rgbClr val="7F7F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dirty="0">
                  <a:solidFill>
                    <a:srgbClr val="404040"/>
                  </a:solidFill>
                  <a:ea typeface="나눔스퀘어라운드 Regular" panose="020B0600000101010101" pitchFamily="50" charset="-127"/>
                </a:rPr>
                <a:t>최종 집중 점수 계산</a:t>
              </a:r>
            </a:p>
          </p:txBody>
        </p:sp>
        <p:sp>
          <p:nvSpPr>
            <p:cNvPr id="75" name="사각형: 둥근 모서리 74">
              <a:extLst>
                <a:ext uri="{FF2B5EF4-FFF2-40B4-BE49-F238E27FC236}">
                  <a16:creationId xmlns:a16="http://schemas.microsoft.com/office/drawing/2014/main" id="{B5A78D50-4AEB-47C3-BCFB-7EE3BABC6331}"/>
                </a:ext>
              </a:extLst>
            </p:cNvPr>
            <p:cNvSpPr/>
            <p:nvPr/>
          </p:nvSpPr>
          <p:spPr>
            <a:xfrm>
              <a:off x="7586916" y="2561479"/>
              <a:ext cx="3647977" cy="523220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rgbClr val="7F7F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rgbClr val="404040"/>
                  </a:solidFill>
                  <a:ea typeface="나눔스퀘어라운드 Regular" panose="020B0600000101010101" pitchFamily="50" charset="-127"/>
                </a:rPr>
                <a:t>Facial Landmark </a:t>
              </a:r>
              <a:r>
                <a:rPr lang="ko-KR" altLang="en-US" sz="1600" b="1" dirty="0">
                  <a:solidFill>
                    <a:srgbClr val="404040"/>
                  </a:solidFill>
                  <a:ea typeface="나눔스퀘어라운드 Regular" panose="020B0600000101010101" pitchFamily="50" charset="-127"/>
                </a:rPr>
                <a:t>추출</a:t>
              </a:r>
            </a:p>
          </p:txBody>
        </p:sp>
        <p:pic>
          <p:nvPicPr>
            <p:cNvPr id="76" name="그래픽 75" descr="서버">
              <a:extLst>
                <a:ext uri="{FF2B5EF4-FFF2-40B4-BE49-F238E27FC236}">
                  <a16:creationId xmlns:a16="http://schemas.microsoft.com/office/drawing/2014/main" id="{5E3D1D9E-8F17-4D1B-ACD4-560F1DE913E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195072" y="1770959"/>
              <a:ext cx="1400339" cy="1400339"/>
            </a:xfrm>
            <a:prstGeom prst="rect">
              <a:avLst/>
            </a:prstGeom>
          </p:spPr>
        </p:pic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E1537506-1585-4295-B607-864001E4672C}"/>
              </a:ext>
            </a:extLst>
          </p:cNvPr>
          <p:cNvSpPr txBox="1"/>
          <p:nvPr/>
        </p:nvSpPr>
        <p:spPr>
          <a:xfrm>
            <a:off x="6584685" y="1598549"/>
            <a:ext cx="2003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7F7F7F"/>
                </a:solidFill>
              </a:rPr>
              <a:t>서버</a:t>
            </a:r>
          </a:p>
        </p:txBody>
      </p: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5847FDC8-E38D-4A4E-9375-22971ECBA6D5}"/>
              </a:ext>
            </a:extLst>
          </p:cNvPr>
          <p:cNvGrpSpPr/>
          <p:nvPr/>
        </p:nvGrpSpPr>
        <p:grpSpPr>
          <a:xfrm>
            <a:off x="3424102" y="3112061"/>
            <a:ext cx="1817055" cy="1108811"/>
            <a:chOff x="4074649" y="3327406"/>
            <a:chExt cx="1817055" cy="1108811"/>
          </a:xfrm>
        </p:grpSpPr>
        <p:grpSp>
          <p:nvGrpSpPr>
            <p:cNvPr id="79" name="그룹 78">
              <a:extLst>
                <a:ext uri="{FF2B5EF4-FFF2-40B4-BE49-F238E27FC236}">
                  <a16:creationId xmlns:a16="http://schemas.microsoft.com/office/drawing/2014/main" id="{028FF3CD-31E8-44C7-8057-4A14AA414291}"/>
                </a:ext>
              </a:extLst>
            </p:cNvPr>
            <p:cNvGrpSpPr/>
            <p:nvPr/>
          </p:nvGrpSpPr>
          <p:grpSpPr>
            <a:xfrm>
              <a:off x="4081613" y="3327406"/>
              <a:ext cx="1810091" cy="1108811"/>
              <a:chOff x="4081613" y="3327406"/>
              <a:chExt cx="1810091" cy="1108811"/>
            </a:xfrm>
          </p:grpSpPr>
          <p:sp>
            <p:nvSpPr>
              <p:cNvPr id="81" name="사각형: 둥근 모서리 80">
                <a:extLst>
                  <a:ext uri="{FF2B5EF4-FFF2-40B4-BE49-F238E27FC236}">
                    <a16:creationId xmlns:a16="http://schemas.microsoft.com/office/drawing/2014/main" id="{963A6B2E-1E08-4775-BCA2-479E99E853DE}"/>
                  </a:ext>
                </a:extLst>
              </p:cNvPr>
              <p:cNvSpPr/>
              <p:nvPr/>
            </p:nvSpPr>
            <p:spPr>
              <a:xfrm>
                <a:off x="4081613" y="3702425"/>
                <a:ext cx="1810091" cy="733792"/>
              </a:xfrm>
              <a:prstGeom prst="roundRect">
                <a:avLst/>
              </a:prstGeom>
              <a:noFill/>
              <a:ln w="57150">
                <a:solidFill>
                  <a:srgbClr val="00638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2" name="직사각형 81">
                <a:extLst>
                  <a:ext uri="{FF2B5EF4-FFF2-40B4-BE49-F238E27FC236}">
                    <a16:creationId xmlns:a16="http://schemas.microsoft.com/office/drawing/2014/main" id="{4FE529E4-CD60-496D-8E7A-D624B00E3ECE}"/>
                  </a:ext>
                </a:extLst>
              </p:cNvPr>
              <p:cNvSpPr/>
              <p:nvPr/>
            </p:nvSpPr>
            <p:spPr>
              <a:xfrm>
                <a:off x="4537724" y="3327406"/>
                <a:ext cx="787311" cy="652920"/>
              </a:xfrm>
              <a:prstGeom prst="rect">
                <a:avLst/>
              </a:prstGeom>
              <a:solidFill>
                <a:srgbClr val="FCFB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83" name="Picture 2" descr="MySQL logo PNG">
                <a:extLst>
                  <a:ext uri="{FF2B5EF4-FFF2-40B4-BE49-F238E27FC236}">
                    <a16:creationId xmlns:a16="http://schemas.microsoft.com/office/drawing/2014/main" id="{31BB1D09-6AA4-41FF-B88A-5C75F1CEB48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22218" y="3368432"/>
                <a:ext cx="1600460" cy="98771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417721DB-44EA-429C-9584-54806D62CAE8}"/>
                </a:ext>
              </a:extLst>
            </p:cNvPr>
            <p:cNvSpPr txBox="1"/>
            <p:nvPr/>
          </p:nvSpPr>
          <p:spPr>
            <a:xfrm>
              <a:off x="4074649" y="3360684"/>
              <a:ext cx="8123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srgbClr val="00638E"/>
                  </a:solidFill>
                </a:rPr>
                <a:t>DB</a:t>
              </a:r>
              <a:endParaRPr lang="ko-KR" altLang="en-US" b="1" dirty="0">
                <a:solidFill>
                  <a:srgbClr val="00638E"/>
                </a:solidFill>
              </a:endParaRPr>
            </a:p>
          </p:txBody>
        </p:sp>
      </p:grp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559B54AB-E074-440F-9913-82F2AA6CACF0}"/>
              </a:ext>
            </a:extLst>
          </p:cNvPr>
          <p:cNvCxnSpPr>
            <a:cxnSpLocks/>
          </p:cNvCxnSpPr>
          <p:nvPr/>
        </p:nvCxnSpPr>
        <p:spPr>
          <a:xfrm>
            <a:off x="3612773" y="2319660"/>
            <a:ext cx="2859745" cy="0"/>
          </a:xfrm>
          <a:prstGeom prst="straightConnector1">
            <a:avLst/>
          </a:prstGeom>
          <a:ln w="28575">
            <a:gradFill flip="none" rotWithShape="1">
              <a:gsLst>
                <a:gs pos="0">
                  <a:srgbClr val="46ACA1"/>
                </a:gs>
                <a:gs pos="100000">
                  <a:srgbClr val="7F7F7F"/>
                </a:gs>
              </a:gsLst>
              <a:lin ang="0" scaled="1"/>
              <a:tileRect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연결선: 꺾임 84">
            <a:extLst>
              <a:ext uri="{FF2B5EF4-FFF2-40B4-BE49-F238E27FC236}">
                <a16:creationId xmlns:a16="http://schemas.microsoft.com/office/drawing/2014/main" id="{66D9B5DC-92D2-40A7-BACF-2A49B1A0445F}"/>
              </a:ext>
            </a:extLst>
          </p:cNvPr>
          <p:cNvCxnSpPr>
            <a:stCxn id="74" idx="1"/>
          </p:cNvCxnSpPr>
          <p:nvPr/>
        </p:nvCxnSpPr>
        <p:spPr>
          <a:xfrm rot="10800000">
            <a:off x="3630791" y="2552916"/>
            <a:ext cx="2941996" cy="2790020"/>
          </a:xfrm>
          <a:prstGeom prst="bentConnector3">
            <a:avLst>
              <a:gd name="adj1" fmla="val 23185"/>
            </a:avLst>
          </a:prstGeom>
          <a:ln w="28575">
            <a:gradFill>
              <a:gsLst>
                <a:gs pos="0">
                  <a:srgbClr val="7F7F7F"/>
                </a:gs>
                <a:gs pos="100000">
                  <a:srgbClr val="46ACA1"/>
                </a:gs>
              </a:gsLst>
              <a:lin ang="5400000" scaled="1"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FDCC295B-F64B-4C80-8B6E-1EF789AC8C49}"/>
              </a:ext>
            </a:extLst>
          </p:cNvPr>
          <p:cNvCxnSpPr>
            <a:cxnSpLocks/>
          </p:cNvCxnSpPr>
          <p:nvPr/>
        </p:nvCxnSpPr>
        <p:spPr>
          <a:xfrm flipH="1">
            <a:off x="5264876" y="3853976"/>
            <a:ext cx="618980" cy="0"/>
          </a:xfrm>
          <a:prstGeom prst="straightConnector1">
            <a:avLst/>
          </a:prstGeom>
          <a:ln w="28575">
            <a:gradFill flip="none" rotWithShape="1">
              <a:gsLst>
                <a:gs pos="0">
                  <a:srgbClr val="719F97"/>
                </a:gs>
                <a:gs pos="100000">
                  <a:srgbClr val="00638E"/>
                </a:gs>
              </a:gsLst>
              <a:lin ang="0" scaled="1"/>
              <a:tileRect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연결선: 꺾임 86">
            <a:extLst>
              <a:ext uri="{FF2B5EF4-FFF2-40B4-BE49-F238E27FC236}">
                <a16:creationId xmlns:a16="http://schemas.microsoft.com/office/drawing/2014/main" id="{6A4BBEFC-9A32-4973-8E23-75B488AEAA6D}"/>
              </a:ext>
            </a:extLst>
          </p:cNvPr>
          <p:cNvCxnSpPr>
            <a:cxnSpLocks/>
          </p:cNvCxnSpPr>
          <p:nvPr/>
        </p:nvCxnSpPr>
        <p:spPr>
          <a:xfrm>
            <a:off x="2306320" y="2914232"/>
            <a:ext cx="1100777" cy="796269"/>
          </a:xfrm>
          <a:prstGeom prst="bentConnector3">
            <a:avLst>
              <a:gd name="adj1" fmla="val 159"/>
            </a:avLst>
          </a:prstGeom>
          <a:ln w="28575">
            <a:gradFill flip="none" rotWithShape="1">
              <a:gsLst>
                <a:gs pos="0">
                  <a:srgbClr val="00638E"/>
                </a:gs>
                <a:gs pos="100000">
                  <a:srgbClr val="46ACA1"/>
                </a:gs>
              </a:gsLst>
              <a:lin ang="10800000" scaled="1"/>
              <a:tileRect/>
            </a:gra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연결선: 꺾임 87">
            <a:extLst>
              <a:ext uri="{FF2B5EF4-FFF2-40B4-BE49-F238E27FC236}">
                <a16:creationId xmlns:a16="http://schemas.microsoft.com/office/drawing/2014/main" id="{3B8D6427-4102-4B45-979C-75E4679D011B}"/>
              </a:ext>
            </a:extLst>
          </p:cNvPr>
          <p:cNvCxnSpPr>
            <a:cxnSpLocks/>
          </p:cNvCxnSpPr>
          <p:nvPr/>
        </p:nvCxnSpPr>
        <p:spPr>
          <a:xfrm rot="10800000" flipV="1">
            <a:off x="2306321" y="4012800"/>
            <a:ext cx="1100777" cy="638974"/>
          </a:xfrm>
          <a:prstGeom prst="bentConnector3">
            <a:avLst>
              <a:gd name="adj1" fmla="val 99841"/>
            </a:avLst>
          </a:prstGeom>
          <a:ln w="28575">
            <a:gradFill flip="none" rotWithShape="1">
              <a:gsLst>
                <a:gs pos="0">
                  <a:srgbClr val="00638E"/>
                </a:gs>
                <a:gs pos="100000">
                  <a:srgbClr val="46ACA1"/>
                </a:gs>
              </a:gsLst>
              <a:lin ang="0" scaled="1"/>
              <a:tileRect/>
            </a:gra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16276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그룹 40">
            <a:extLst>
              <a:ext uri="{FF2B5EF4-FFF2-40B4-BE49-F238E27FC236}">
                <a16:creationId xmlns:a16="http://schemas.microsoft.com/office/drawing/2014/main" id="{E76B9096-2B57-47F8-9889-215304C9D030}"/>
              </a:ext>
            </a:extLst>
          </p:cNvPr>
          <p:cNvGrpSpPr/>
          <p:nvPr/>
        </p:nvGrpSpPr>
        <p:grpSpPr>
          <a:xfrm>
            <a:off x="3007895" y="2057400"/>
            <a:ext cx="5727031" cy="1371600"/>
            <a:chOff x="3007895" y="2057400"/>
            <a:chExt cx="5727031" cy="1371600"/>
          </a:xfrm>
        </p:grpSpPr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9F8A0145-91F8-48E7-A871-0F6609B45464}"/>
                </a:ext>
              </a:extLst>
            </p:cNvPr>
            <p:cNvGrpSpPr/>
            <p:nvPr/>
          </p:nvGrpSpPr>
          <p:grpSpPr>
            <a:xfrm>
              <a:off x="3320093" y="2235783"/>
              <a:ext cx="1052564" cy="1052564"/>
              <a:chOff x="1443789" y="2923673"/>
              <a:chExt cx="1311443" cy="1311443"/>
            </a:xfrm>
          </p:grpSpPr>
          <p:sp>
            <p:nvSpPr>
              <p:cNvPr id="53" name="사각형: 둥근 모서리 52">
                <a:extLst>
                  <a:ext uri="{FF2B5EF4-FFF2-40B4-BE49-F238E27FC236}">
                    <a16:creationId xmlns:a16="http://schemas.microsoft.com/office/drawing/2014/main" id="{A4AF3FF6-7499-4B36-9257-63EB61BB7CDB}"/>
                  </a:ext>
                </a:extLst>
              </p:cNvPr>
              <p:cNvSpPr/>
              <p:nvPr/>
            </p:nvSpPr>
            <p:spPr>
              <a:xfrm>
                <a:off x="1443789" y="2923673"/>
                <a:ext cx="1311443" cy="1311443"/>
              </a:xfrm>
              <a:prstGeom prst="roundRect">
                <a:avLst/>
              </a:prstGeom>
              <a:solidFill>
                <a:srgbClr val="7FBDC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54" name="그림 53">
                <a:extLst>
                  <a:ext uri="{FF2B5EF4-FFF2-40B4-BE49-F238E27FC236}">
                    <a16:creationId xmlns:a16="http://schemas.microsoft.com/office/drawing/2014/main" id="{635DE396-DE11-4FE2-A2DC-0CEBC4D69A2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44079"/>
              <a:stretch/>
            </p:blipFill>
            <p:spPr>
              <a:xfrm>
                <a:off x="1499053" y="3326513"/>
                <a:ext cx="1135961" cy="635241"/>
              </a:xfrm>
              <a:prstGeom prst="rect">
                <a:avLst/>
              </a:prstGeom>
            </p:spPr>
          </p:pic>
        </p:grp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FF739CA6-F076-4E66-9D7A-8499F375AE52}"/>
                </a:ext>
              </a:extLst>
            </p:cNvPr>
            <p:cNvGrpSpPr/>
            <p:nvPr/>
          </p:nvGrpSpPr>
          <p:grpSpPr>
            <a:xfrm>
              <a:off x="4715424" y="2235783"/>
              <a:ext cx="1052564" cy="1052564"/>
              <a:chOff x="3716935" y="2944011"/>
              <a:chExt cx="1311443" cy="1311443"/>
            </a:xfrm>
          </p:grpSpPr>
          <p:sp>
            <p:nvSpPr>
              <p:cNvPr id="51" name="사각형: 둥근 모서리 50">
                <a:extLst>
                  <a:ext uri="{FF2B5EF4-FFF2-40B4-BE49-F238E27FC236}">
                    <a16:creationId xmlns:a16="http://schemas.microsoft.com/office/drawing/2014/main" id="{000C8F62-B818-41CB-AF49-B5E5AAEC1B8E}"/>
                  </a:ext>
                </a:extLst>
              </p:cNvPr>
              <p:cNvSpPr/>
              <p:nvPr/>
            </p:nvSpPr>
            <p:spPr>
              <a:xfrm>
                <a:off x="3716935" y="2944011"/>
                <a:ext cx="1311443" cy="1311443"/>
              </a:xfrm>
              <a:prstGeom prst="roundRect">
                <a:avLst/>
              </a:prstGeom>
              <a:solidFill>
                <a:srgbClr val="7FBDC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52" name="그림 51">
                <a:extLst>
                  <a:ext uri="{FF2B5EF4-FFF2-40B4-BE49-F238E27FC236}">
                    <a16:creationId xmlns:a16="http://schemas.microsoft.com/office/drawing/2014/main" id="{FC231BD4-8A52-4099-BB77-FF92E666A3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15748" y="3140994"/>
                <a:ext cx="928941" cy="928941"/>
              </a:xfrm>
              <a:prstGeom prst="rect">
                <a:avLst/>
              </a:prstGeom>
            </p:spPr>
          </p:pic>
        </p:grp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32ACD6FA-E241-40BB-A21B-185135AA3F81}"/>
                </a:ext>
              </a:extLst>
            </p:cNvPr>
            <p:cNvGrpSpPr/>
            <p:nvPr/>
          </p:nvGrpSpPr>
          <p:grpSpPr>
            <a:xfrm>
              <a:off x="6110755" y="2235783"/>
              <a:ext cx="1052564" cy="1052564"/>
              <a:chOff x="6188894" y="2944011"/>
              <a:chExt cx="1311443" cy="1311443"/>
            </a:xfrm>
          </p:grpSpPr>
          <p:sp>
            <p:nvSpPr>
              <p:cNvPr id="49" name="사각형: 둥근 모서리 48">
                <a:extLst>
                  <a:ext uri="{FF2B5EF4-FFF2-40B4-BE49-F238E27FC236}">
                    <a16:creationId xmlns:a16="http://schemas.microsoft.com/office/drawing/2014/main" id="{71C68864-4A67-4997-8C23-1F35B1719173}"/>
                  </a:ext>
                </a:extLst>
              </p:cNvPr>
              <p:cNvSpPr/>
              <p:nvPr/>
            </p:nvSpPr>
            <p:spPr>
              <a:xfrm>
                <a:off x="6188894" y="2944011"/>
                <a:ext cx="1311443" cy="1311443"/>
              </a:xfrm>
              <a:prstGeom prst="roundRect">
                <a:avLst/>
              </a:prstGeom>
              <a:solidFill>
                <a:srgbClr val="7FBDC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50" name="그림 49">
                <a:extLst>
                  <a:ext uri="{FF2B5EF4-FFF2-40B4-BE49-F238E27FC236}">
                    <a16:creationId xmlns:a16="http://schemas.microsoft.com/office/drawing/2014/main" id="{8CF9EF3F-1517-4411-96FD-4133F9ACE4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6413636" y="3177058"/>
                <a:ext cx="861958" cy="861958"/>
              </a:xfrm>
              <a:prstGeom prst="rect">
                <a:avLst/>
              </a:prstGeom>
            </p:spPr>
          </p:pic>
        </p:grp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7ECF3C53-F4CA-4E6C-92EC-0E1E25BC1895}"/>
                </a:ext>
              </a:extLst>
            </p:cNvPr>
            <p:cNvGrpSpPr/>
            <p:nvPr/>
          </p:nvGrpSpPr>
          <p:grpSpPr>
            <a:xfrm>
              <a:off x="7506086" y="2242447"/>
              <a:ext cx="1052564" cy="1052564"/>
              <a:chOff x="8462040" y="2964349"/>
              <a:chExt cx="1311443" cy="1311443"/>
            </a:xfrm>
          </p:grpSpPr>
          <p:sp>
            <p:nvSpPr>
              <p:cNvPr id="47" name="사각형: 둥근 모서리 46">
                <a:extLst>
                  <a:ext uri="{FF2B5EF4-FFF2-40B4-BE49-F238E27FC236}">
                    <a16:creationId xmlns:a16="http://schemas.microsoft.com/office/drawing/2014/main" id="{49AE2F51-3919-4192-A930-83323929B822}"/>
                  </a:ext>
                </a:extLst>
              </p:cNvPr>
              <p:cNvSpPr/>
              <p:nvPr/>
            </p:nvSpPr>
            <p:spPr>
              <a:xfrm>
                <a:off x="8462040" y="2964349"/>
                <a:ext cx="1311443" cy="1311443"/>
              </a:xfrm>
              <a:prstGeom prst="roundRect">
                <a:avLst/>
              </a:prstGeom>
              <a:solidFill>
                <a:srgbClr val="7FBDC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48" name="그림 47">
                <a:extLst>
                  <a:ext uri="{FF2B5EF4-FFF2-40B4-BE49-F238E27FC236}">
                    <a16:creationId xmlns:a16="http://schemas.microsoft.com/office/drawing/2014/main" id="{AEE0E83B-5D6C-4CB2-AC75-E74B01395A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660853" y="3135647"/>
                <a:ext cx="968845" cy="968845"/>
              </a:xfrm>
              <a:prstGeom prst="rect">
                <a:avLst/>
              </a:prstGeom>
            </p:spPr>
          </p:pic>
        </p:grp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4B4AB50F-3296-473D-9C77-FB24B9D30A4F}"/>
                </a:ext>
              </a:extLst>
            </p:cNvPr>
            <p:cNvSpPr/>
            <p:nvPr/>
          </p:nvSpPr>
          <p:spPr>
            <a:xfrm>
              <a:off x="3007895" y="2057400"/>
              <a:ext cx="5727031" cy="1371600"/>
            </a:xfrm>
            <a:prstGeom prst="rect">
              <a:avLst/>
            </a:prstGeom>
            <a:solidFill>
              <a:srgbClr val="FFFFFF">
                <a:alpha val="8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2C1A191-F7E2-4698-9E07-BD6115811CDC}"/>
              </a:ext>
            </a:extLst>
          </p:cNvPr>
          <p:cNvSpPr/>
          <p:nvPr/>
        </p:nvSpPr>
        <p:spPr>
          <a:xfrm>
            <a:off x="4865728" y="1333531"/>
            <a:ext cx="2124845" cy="576615"/>
          </a:xfrm>
          <a:prstGeom prst="rect">
            <a:avLst/>
          </a:prstGeom>
          <a:solidFill>
            <a:srgbClr val="007B86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각 삼각형 6">
            <a:extLst>
              <a:ext uri="{FF2B5EF4-FFF2-40B4-BE49-F238E27FC236}">
                <a16:creationId xmlns:a16="http://schemas.microsoft.com/office/drawing/2014/main" id="{C3142E70-6D1E-40FD-94BA-8FC2CCD7C2AD}"/>
              </a:ext>
            </a:extLst>
          </p:cNvPr>
          <p:cNvSpPr/>
          <p:nvPr/>
        </p:nvSpPr>
        <p:spPr>
          <a:xfrm rot="5400000">
            <a:off x="0" y="0"/>
            <a:ext cx="732870" cy="732870"/>
          </a:xfrm>
          <a:prstGeom prst="rtTriangle">
            <a:avLst/>
          </a:prstGeom>
          <a:solidFill>
            <a:srgbClr val="007B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각 삼각형 7">
            <a:extLst>
              <a:ext uri="{FF2B5EF4-FFF2-40B4-BE49-F238E27FC236}">
                <a16:creationId xmlns:a16="http://schemas.microsoft.com/office/drawing/2014/main" id="{036DE83C-C54C-43C8-9B0A-3546D78B2B1B}"/>
              </a:ext>
            </a:extLst>
          </p:cNvPr>
          <p:cNvSpPr/>
          <p:nvPr/>
        </p:nvSpPr>
        <p:spPr>
          <a:xfrm rot="15794085">
            <a:off x="56904" y="-36212"/>
            <a:ext cx="636827" cy="798931"/>
          </a:xfrm>
          <a:prstGeom prst="rtTriangl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01600" dist="38100" dir="10500000" sx="114000" sy="114000" algn="t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5527EFB2-A101-48B4-AD40-A19751DAB25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440" y="539504"/>
            <a:ext cx="4084320" cy="224637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58FFB29E-9E17-42B0-84B2-A08E63F788D2}"/>
              </a:ext>
            </a:extLst>
          </p:cNvPr>
          <p:cNvSpPr txBox="1"/>
          <p:nvPr/>
        </p:nvSpPr>
        <p:spPr>
          <a:xfrm>
            <a:off x="4372658" y="1431420"/>
            <a:ext cx="3110986" cy="4322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500"/>
              </a:lnSpc>
            </a:pPr>
            <a:r>
              <a:rPr lang="ko-KR" altLang="en-US" sz="28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비집중</a:t>
            </a:r>
            <a:endParaRPr lang="en-US" altLang="ko-KR" sz="28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DE646743-0D47-44F4-9EB2-2412AEA11E19}"/>
              </a:ext>
            </a:extLst>
          </p:cNvPr>
          <p:cNvGrpSpPr/>
          <p:nvPr/>
        </p:nvGrpSpPr>
        <p:grpSpPr>
          <a:xfrm>
            <a:off x="4789749" y="4182268"/>
            <a:ext cx="7103961" cy="1525289"/>
            <a:chOff x="2605888" y="5242827"/>
            <a:chExt cx="7103961" cy="1525289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529B643-763F-474F-8300-F117C4B55586}"/>
                </a:ext>
              </a:extLst>
            </p:cNvPr>
            <p:cNvSpPr txBox="1"/>
            <p:nvPr/>
          </p:nvSpPr>
          <p:spPr>
            <a:xfrm>
              <a:off x="3116009" y="5242827"/>
              <a:ext cx="6593840" cy="15252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400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눈 깜박임</a:t>
              </a:r>
              <a:endParaRPr lang="en-US" altLang="ko-KR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20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눈을 감고 있는 상태가 </a:t>
              </a:r>
              <a:r>
                <a:rPr lang="en-US" altLang="ko-KR" sz="20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400ms </a:t>
              </a:r>
              <a:r>
                <a:rPr lang="ko-KR" altLang="en-US" sz="20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이상 지속되면 졸음</a:t>
              </a:r>
              <a:endParaRPr lang="en-US" altLang="ko-KR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20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눈을 감고 있는 상태가 </a:t>
              </a:r>
              <a:r>
                <a:rPr lang="en-US" altLang="ko-KR" sz="20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800ms </a:t>
              </a:r>
              <a:r>
                <a:rPr lang="ko-KR" altLang="en-US" sz="20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이상 지속되면 수면</a:t>
              </a:r>
              <a:endParaRPr lang="en-US" altLang="ko-KR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</p:txBody>
        </p:sp>
        <p:pic>
          <p:nvPicPr>
            <p:cNvPr id="23" name="그림 22" descr="그리기이(가) 표시된 사진&#10;&#10;자동 생성된 설명">
              <a:extLst>
                <a:ext uri="{FF2B5EF4-FFF2-40B4-BE49-F238E27FC236}">
                  <a16:creationId xmlns:a16="http://schemas.microsoft.com/office/drawing/2014/main" id="{5BC82836-6943-4B06-9CFD-A4956CDBCD7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05888" y="5345135"/>
              <a:ext cx="461640" cy="461640"/>
            </a:xfrm>
            <a:prstGeom prst="rect">
              <a:avLst/>
            </a:prstGeom>
          </p:spPr>
        </p:pic>
        <p:pic>
          <p:nvPicPr>
            <p:cNvPr id="5" name="그림 4" descr="그리기이(가) 표시된 사진&#10;&#10;자동 생성된 설명">
              <a:extLst>
                <a:ext uri="{FF2B5EF4-FFF2-40B4-BE49-F238E27FC236}">
                  <a16:creationId xmlns:a16="http://schemas.microsoft.com/office/drawing/2014/main" id="{6BAC788F-ACBA-48A0-95DD-54F203DF7B6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05888" y="5354967"/>
              <a:ext cx="461640" cy="461640"/>
            </a:xfrm>
            <a:prstGeom prst="rect">
              <a:avLst/>
            </a:prstGeom>
          </p:spPr>
        </p:pic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F46C4994-6C22-43C0-96B5-EA737367E71B}"/>
              </a:ext>
            </a:extLst>
          </p:cNvPr>
          <p:cNvGrpSpPr/>
          <p:nvPr/>
        </p:nvGrpSpPr>
        <p:grpSpPr>
          <a:xfrm>
            <a:off x="3320093" y="2235783"/>
            <a:ext cx="1052564" cy="1052564"/>
            <a:chOff x="1443789" y="2923673"/>
            <a:chExt cx="1311443" cy="1311443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3102BF87-B1ED-476A-A901-3EAC21ED0F73}"/>
                </a:ext>
              </a:extLst>
            </p:cNvPr>
            <p:cNvSpPr/>
            <p:nvPr/>
          </p:nvSpPr>
          <p:spPr>
            <a:xfrm>
              <a:off x="1443789" y="2923673"/>
              <a:ext cx="1311443" cy="1311443"/>
            </a:xfrm>
            <a:prstGeom prst="roundRect">
              <a:avLst/>
            </a:prstGeom>
            <a:solidFill>
              <a:srgbClr val="7FBD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AF1D1A80-5322-4908-8716-17B9B307E3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4079"/>
            <a:stretch/>
          </p:blipFill>
          <p:spPr>
            <a:xfrm>
              <a:off x="1499053" y="3326513"/>
              <a:ext cx="1135961" cy="635241"/>
            </a:xfrm>
            <a:prstGeom prst="rect">
              <a:avLst/>
            </a:prstGeom>
          </p:spPr>
        </p:pic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1B50A72F-8C93-4B01-8B96-C835B6727B99}"/>
              </a:ext>
            </a:extLst>
          </p:cNvPr>
          <p:cNvGrpSpPr/>
          <p:nvPr/>
        </p:nvGrpSpPr>
        <p:grpSpPr>
          <a:xfrm>
            <a:off x="4715424" y="2235783"/>
            <a:ext cx="1052564" cy="1052564"/>
            <a:chOff x="3716935" y="2944011"/>
            <a:chExt cx="1311443" cy="1311443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826D9F0B-6A1D-4CAF-B6FE-C4AACF7C8A43}"/>
                </a:ext>
              </a:extLst>
            </p:cNvPr>
            <p:cNvSpPr/>
            <p:nvPr/>
          </p:nvSpPr>
          <p:spPr>
            <a:xfrm>
              <a:off x="3716935" y="2944011"/>
              <a:ext cx="1311443" cy="1311443"/>
            </a:xfrm>
            <a:prstGeom prst="roundRect">
              <a:avLst/>
            </a:prstGeom>
            <a:solidFill>
              <a:srgbClr val="7FBD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016DAC3E-976A-411A-93A4-089EE99B6D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15748" y="3140994"/>
              <a:ext cx="928941" cy="928941"/>
            </a:xfrm>
            <a:prstGeom prst="rect">
              <a:avLst/>
            </a:prstGeom>
          </p:spPr>
        </p:pic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2A2CA974-352A-4E3A-AF9F-854CA8613E58}"/>
              </a:ext>
            </a:extLst>
          </p:cNvPr>
          <p:cNvGrpSpPr/>
          <p:nvPr/>
        </p:nvGrpSpPr>
        <p:grpSpPr>
          <a:xfrm>
            <a:off x="6110755" y="2235783"/>
            <a:ext cx="1052564" cy="1052564"/>
            <a:chOff x="6188894" y="2944011"/>
            <a:chExt cx="1311443" cy="1311443"/>
          </a:xfrm>
        </p:grpSpPr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08ACAF63-4AB3-4220-9EAD-9E0D66BB3114}"/>
                </a:ext>
              </a:extLst>
            </p:cNvPr>
            <p:cNvSpPr/>
            <p:nvPr/>
          </p:nvSpPr>
          <p:spPr>
            <a:xfrm>
              <a:off x="6188894" y="2944011"/>
              <a:ext cx="1311443" cy="1311443"/>
            </a:xfrm>
            <a:prstGeom prst="roundRect">
              <a:avLst/>
            </a:prstGeom>
            <a:solidFill>
              <a:srgbClr val="7FBD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8018C22E-0BB0-4364-9E1A-EBB03F9CAF4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413636" y="3177058"/>
              <a:ext cx="861958" cy="861958"/>
            </a:xfrm>
            <a:prstGeom prst="rect">
              <a:avLst/>
            </a:prstGeom>
          </p:spPr>
        </p:pic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A1C749FF-5580-460F-B2C2-6B8E714C6696}"/>
              </a:ext>
            </a:extLst>
          </p:cNvPr>
          <p:cNvGrpSpPr/>
          <p:nvPr/>
        </p:nvGrpSpPr>
        <p:grpSpPr>
          <a:xfrm>
            <a:off x="7506086" y="2242447"/>
            <a:ext cx="1052564" cy="1052564"/>
            <a:chOff x="8462040" y="2964349"/>
            <a:chExt cx="1311443" cy="1311443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705BE07C-CA48-4EA0-9276-CE4168FF4AD6}"/>
                </a:ext>
              </a:extLst>
            </p:cNvPr>
            <p:cNvSpPr/>
            <p:nvPr/>
          </p:nvSpPr>
          <p:spPr>
            <a:xfrm>
              <a:off x="8462040" y="2964349"/>
              <a:ext cx="1311443" cy="1311443"/>
            </a:xfrm>
            <a:prstGeom prst="roundRect">
              <a:avLst/>
            </a:prstGeom>
            <a:solidFill>
              <a:srgbClr val="7FBD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F0F752BE-DE7A-4BAE-BB80-57C92573E61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60853" y="3135647"/>
              <a:ext cx="968845" cy="968845"/>
            </a:xfrm>
            <a:prstGeom prst="rect">
              <a:avLst/>
            </a:prstGeom>
          </p:spPr>
        </p:pic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B070322C-FEDE-4784-A7F3-74B7B967C23F}"/>
              </a:ext>
            </a:extLst>
          </p:cNvPr>
          <p:cNvSpPr txBox="1"/>
          <p:nvPr/>
        </p:nvSpPr>
        <p:spPr>
          <a:xfrm>
            <a:off x="994611" y="132420"/>
            <a:ext cx="487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집중도 및 감정 산출 방법</a:t>
            </a:r>
          </a:p>
        </p:txBody>
      </p:sp>
    </p:spTree>
    <p:extLst>
      <p:ext uri="{BB962C8B-B14F-4D97-AF65-F5344CB8AC3E}">
        <p14:creationId xmlns:p14="http://schemas.microsoft.com/office/powerpoint/2010/main" val="4117085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3.7037E-6 L -0.06862 0.32731 " pathEditMode="relative" rAng="0" ptsTypes="AA">
                                      <p:cBhvr>
                                        <p:cTn id="6" dur="1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438" y="1636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8" dur="1000" fill="hold"/>
                                        <p:tgtEl>
                                          <p:spTgt spid="3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그룹 40">
            <a:extLst>
              <a:ext uri="{FF2B5EF4-FFF2-40B4-BE49-F238E27FC236}">
                <a16:creationId xmlns:a16="http://schemas.microsoft.com/office/drawing/2014/main" id="{E76B9096-2B57-47F8-9889-215304C9D030}"/>
              </a:ext>
            </a:extLst>
          </p:cNvPr>
          <p:cNvGrpSpPr/>
          <p:nvPr/>
        </p:nvGrpSpPr>
        <p:grpSpPr>
          <a:xfrm>
            <a:off x="3007895" y="2057400"/>
            <a:ext cx="5727031" cy="1371600"/>
            <a:chOff x="3007895" y="2057400"/>
            <a:chExt cx="5727031" cy="1371600"/>
          </a:xfrm>
        </p:grpSpPr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9F8A0145-91F8-48E7-A871-0F6609B45464}"/>
                </a:ext>
              </a:extLst>
            </p:cNvPr>
            <p:cNvGrpSpPr/>
            <p:nvPr/>
          </p:nvGrpSpPr>
          <p:grpSpPr>
            <a:xfrm>
              <a:off x="3320093" y="2235783"/>
              <a:ext cx="1052564" cy="1052564"/>
              <a:chOff x="1443789" y="2923673"/>
              <a:chExt cx="1311443" cy="1311443"/>
            </a:xfrm>
          </p:grpSpPr>
          <p:sp>
            <p:nvSpPr>
              <p:cNvPr id="53" name="사각형: 둥근 모서리 52">
                <a:extLst>
                  <a:ext uri="{FF2B5EF4-FFF2-40B4-BE49-F238E27FC236}">
                    <a16:creationId xmlns:a16="http://schemas.microsoft.com/office/drawing/2014/main" id="{A4AF3FF6-7499-4B36-9257-63EB61BB7CDB}"/>
                  </a:ext>
                </a:extLst>
              </p:cNvPr>
              <p:cNvSpPr/>
              <p:nvPr/>
            </p:nvSpPr>
            <p:spPr>
              <a:xfrm>
                <a:off x="1443789" y="2923673"/>
                <a:ext cx="1311443" cy="1311443"/>
              </a:xfrm>
              <a:prstGeom prst="roundRect">
                <a:avLst/>
              </a:prstGeom>
              <a:solidFill>
                <a:srgbClr val="7FBDC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54" name="그림 53">
                <a:extLst>
                  <a:ext uri="{FF2B5EF4-FFF2-40B4-BE49-F238E27FC236}">
                    <a16:creationId xmlns:a16="http://schemas.microsoft.com/office/drawing/2014/main" id="{635DE396-DE11-4FE2-A2DC-0CEBC4D69A2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44079"/>
              <a:stretch/>
            </p:blipFill>
            <p:spPr>
              <a:xfrm>
                <a:off x="1499053" y="3326513"/>
                <a:ext cx="1135961" cy="635241"/>
              </a:xfrm>
              <a:prstGeom prst="rect">
                <a:avLst/>
              </a:prstGeom>
            </p:spPr>
          </p:pic>
        </p:grp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FF739CA6-F076-4E66-9D7A-8499F375AE52}"/>
                </a:ext>
              </a:extLst>
            </p:cNvPr>
            <p:cNvGrpSpPr/>
            <p:nvPr/>
          </p:nvGrpSpPr>
          <p:grpSpPr>
            <a:xfrm>
              <a:off x="4715424" y="2235783"/>
              <a:ext cx="1052564" cy="1052564"/>
              <a:chOff x="3716935" y="2944011"/>
              <a:chExt cx="1311443" cy="1311443"/>
            </a:xfrm>
          </p:grpSpPr>
          <p:sp>
            <p:nvSpPr>
              <p:cNvPr id="51" name="사각형: 둥근 모서리 50">
                <a:extLst>
                  <a:ext uri="{FF2B5EF4-FFF2-40B4-BE49-F238E27FC236}">
                    <a16:creationId xmlns:a16="http://schemas.microsoft.com/office/drawing/2014/main" id="{000C8F62-B818-41CB-AF49-B5E5AAEC1B8E}"/>
                  </a:ext>
                </a:extLst>
              </p:cNvPr>
              <p:cNvSpPr/>
              <p:nvPr/>
            </p:nvSpPr>
            <p:spPr>
              <a:xfrm>
                <a:off x="3716935" y="2944011"/>
                <a:ext cx="1311443" cy="1311443"/>
              </a:xfrm>
              <a:prstGeom prst="roundRect">
                <a:avLst/>
              </a:prstGeom>
              <a:solidFill>
                <a:srgbClr val="7FBDC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52" name="그림 51">
                <a:extLst>
                  <a:ext uri="{FF2B5EF4-FFF2-40B4-BE49-F238E27FC236}">
                    <a16:creationId xmlns:a16="http://schemas.microsoft.com/office/drawing/2014/main" id="{FC231BD4-8A52-4099-BB77-FF92E666A3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15748" y="3140994"/>
                <a:ext cx="928941" cy="928941"/>
              </a:xfrm>
              <a:prstGeom prst="rect">
                <a:avLst/>
              </a:prstGeom>
            </p:spPr>
          </p:pic>
        </p:grp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32ACD6FA-E241-40BB-A21B-185135AA3F81}"/>
                </a:ext>
              </a:extLst>
            </p:cNvPr>
            <p:cNvGrpSpPr/>
            <p:nvPr/>
          </p:nvGrpSpPr>
          <p:grpSpPr>
            <a:xfrm>
              <a:off x="6110755" y="2235783"/>
              <a:ext cx="1052564" cy="1052564"/>
              <a:chOff x="6188894" y="2944011"/>
              <a:chExt cx="1311443" cy="1311443"/>
            </a:xfrm>
          </p:grpSpPr>
          <p:sp>
            <p:nvSpPr>
              <p:cNvPr id="49" name="사각형: 둥근 모서리 48">
                <a:extLst>
                  <a:ext uri="{FF2B5EF4-FFF2-40B4-BE49-F238E27FC236}">
                    <a16:creationId xmlns:a16="http://schemas.microsoft.com/office/drawing/2014/main" id="{71C68864-4A67-4997-8C23-1F35B1719173}"/>
                  </a:ext>
                </a:extLst>
              </p:cNvPr>
              <p:cNvSpPr/>
              <p:nvPr/>
            </p:nvSpPr>
            <p:spPr>
              <a:xfrm>
                <a:off x="6188894" y="2944011"/>
                <a:ext cx="1311443" cy="1311443"/>
              </a:xfrm>
              <a:prstGeom prst="roundRect">
                <a:avLst/>
              </a:prstGeom>
              <a:solidFill>
                <a:srgbClr val="7FBDC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50" name="그림 49">
                <a:extLst>
                  <a:ext uri="{FF2B5EF4-FFF2-40B4-BE49-F238E27FC236}">
                    <a16:creationId xmlns:a16="http://schemas.microsoft.com/office/drawing/2014/main" id="{8CF9EF3F-1517-4411-96FD-4133F9ACE4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6413636" y="3177058"/>
                <a:ext cx="861958" cy="861958"/>
              </a:xfrm>
              <a:prstGeom prst="rect">
                <a:avLst/>
              </a:prstGeom>
            </p:spPr>
          </p:pic>
        </p:grp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7ECF3C53-F4CA-4E6C-92EC-0E1E25BC1895}"/>
                </a:ext>
              </a:extLst>
            </p:cNvPr>
            <p:cNvGrpSpPr/>
            <p:nvPr/>
          </p:nvGrpSpPr>
          <p:grpSpPr>
            <a:xfrm>
              <a:off x="7506086" y="2242447"/>
              <a:ext cx="1052564" cy="1052564"/>
              <a:chOff x="8462040" y="2964349"/>
              <a:chExt cx="1311443" cy="1311443"/>
            </a:xfrm>
          </p:grpSpPr>
          <p:sp>
            <p:nvSpPr>
              <p:cNvPr id="47" name="사각형: 둥근 모서리 46">
                <a:extLst>
                  <a:ext uri="{FF2B5EF4-FFF2-40B4-BE49-F238E27FC236}">
                    <a16:creationId xmlns:a16="http://schemas.microsoft.com/office/drawing/2014/main" id="{49AE2F51-3919-4192-A930-83323929B822}"/>
                  </a:ext>
                </a:extLst>
              </p:cNvPr>
              <p:cNvSpPr/>
              <p:nvPr/>
            </p:nvSpPr>
            <p:spPr>
              <a:xfrm>
                <a:off x="8462040" y="2964349"/>
                <a:ext cx="1311443" cy="1311443"/>
              </a:xfrm>
              <a:prstGeom prst="roundRect">
                <a:avLst/>
              </a:prstGeom>
              <a:solidFill>
                <a:srgbClr val="7FBDC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48" name="그림 47">
                <a:extLst>
                  <a:ext uri="{FF2B5EF4-FFF2-40B4-BE49-F238E27FC236}">
                    <a16:creationId xmlns:a16="http://schemas.microsoft.com/office/drawing/2014/main" id="{AEE0E83B-5D6C-4CB2-AC75-E74B01395A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660853" y="3135647"/>
                <a:ext cx="968845" cy="968845"/>
              </a:xfrm>
              <a:prstGeom prst="rect">
                <a:avLst/>
              </a:prstGeom>
            </p:spPr>
          </p:pic>
        </p:grp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4B4AB50F-3296-473D-9C77-FB24B9D30A4F}"/>
                </a:ext>
              </a:extLst>
            </p:cNvPr>
            <p:cNvSpPr/>
            <p:nvPr/>
          </p:nvSpPr>
          <p:spPr>
            <a:xfrm>
              <a:off x="3007895" y="2057400"/>
              <a:ext cx="5727031" cy="1371600"/>
            </a:xfrm>
            <a:prstGeom prst="rect">
              <a:avLst/>
            </a:prstGeom>
            <a:solidFill>
              <a:srgbClr val="FFFFFF">
                <a:alpha val="8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직각 삼각형 6">
            <a:extLst>
              <a:ext uri="{FF2B5EF4-FFF2-40B4-BE49-F238E27FC236}">
                <a16:creationId xmlns:a16="http://schemas.microsoft.com/office/drawing/2014/main" id="{C3142E70-6D1E-40FD-94BA-8FC2CCD7C2AD}"/>
              </a:ext>
            </a:extLst>
          </p:cNvPr>
          <p:cNvSpPr/>
          <p:nvPr/>
        </p:nvSpPr>
        <p:spPr>
          <a:xfrm rot="5400000">
            <a:off x="0" y="0"/>
            <a:ext cx="732870" cy="732870"/>
          </a:xfrm>
          <a:prstGeom prst="rtTriangle">
            <a:avLst/>
          </a:prstGeom>
          <a:solidFill>
            <a:srgbClr val="007B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각 삼각형 7">
            <a:extLst>
              <a:ext uri="{FF2B5EF4-FFF2-40B4-BE49-F238E27FC236}">
                <a16:creationId xmlns:a16="http://schemas.microsoft.com/office/drawing/2014/main" id="{036DE83C-C54C-43C8-9B0A-3546D78B2B1B}"/>
              </a:ext>
            </a:extLst>
          </p:cNvPr>
          <p:cNvSpPr/>
          <p:nvPr/>
        </p:nvSpPr>
        <p:spPr>
          <a:xfrm rot="15794085">
            <a:off x="56904" y="-36212"/>
            <a:ext cx="636827" cy="798931"/>
          </a:xfrm>
          <a:prstGeom prst="rtTriangl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01600" dist="38100" dir="10500000" sx="114000" sy="114000" algn="t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5527EFB2-A101-48B4-AD40-A19751DAB25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440" y="539504"/>
            <a:ext cx="4084320" cy="224637"/>
          </a:xfrm>
          <a:prstGeom prst="rect">
            <a:avLst/>
          </a:prstGeom>
        </p:spPr>
      </p:pic>
      <p:grpSp>
        <p:nvGrpSpPr>
          <p:cNvPr id="33" name="그룹 32">
            <a:extLst>
              <a:ext uri="{FF2B5EF4-FFF2-40B4-BE49-F238E27FC236}">
                <a16:creationId xmlns:a16="http://schemas.microsoft.com/office/drawing/2014/main" id="{F46C4994-6C22-43C0-96B5-EA737367E71B}"/>
              </a:ext>
            </a:extLst>
          </p:cNvPr>
          <p:cNvGrpSpPr/>
          <p:nvPr/>
        </p:nvGrpSpPr>
        <p:grpSpPr>
          <a:xfrm>
            <a:off x="3320093" y="2235783"/>
            <a:ext cx="1052564" cy="1052564"/>
            <a:chOff x="1443789" y="2923673"/>
            <a:chExt cx="1311443" cy="1311443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3102BF87-B1ED-476A-A901-3EAC21ED0F73}"/>
                </a:ext>
              </a:extLst>
            </p:cNvPr>
            <p:cNvSpPr/>
            <p:nvPr/>
          </p:nvSpPr>
          <p:spPr>
            <a:xfrm>
              <a:off x="1443789" y="2923673"/>
              <a:ext cx="1311443" cy="1311443"/>
            </a:xfrm>
            <a:prstGeom prst="roundRect">
              <a:avLst/>
            </a:prstGeom>
            <a:solidFill>
              <a:srgbClr val="7FBD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AF1D1A80-5322-4908-8716-17B9B307E3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4079"/>
            <a:stretch/>
          </p:blipFill>
          <p:spPr>
            <a:xfrm>
              <a:off x="1499053" y="3326513"/>
              <a:ext cx="1135961" cy="635241"/>
            </a:xfrm>
            <a:prstGeom prst="rect">
              <a:avLst/>
            </a:prstGeom>
          </p:spPr>
        </p:pic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1B50A72F-8C93-4B01-8B96-C835B6727B99}"/>
              </a:ext>
            </a:extLst>
          </p:cNvPr>
          <p:cNvGrpSpPr/>
          <p:nvPr/>
        </p:nvGrpSpPr>
        <p:grpSpPr>
          <a:xfrm>
            <a:off x="4715424" y="2235783"/>
            <a:ext cx="1052564" cy="1052564"/>
            <a:chOff x="3716935" y="2944011"/>
            <a:chExt cx="1311443" cy="1311443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826D9F0B-6A1D-4CAF-B6FE-C4AACF7C8A43}"/>
                </a:ext>
              </a:extLst>
            </p:cNvPr>
            <p:cNvSpPr/>
            <p:nvPr/>
          </p:nvSpPr>
          <p:spPr>
            <a:xfrm>
              <a:off x="3716935" y="2944011"/>
              <a:ext cx="1311443" cy="1311443"/>
            </a:xfrm>
            <a:prstGeom prst="roundRect">
              <a:avLst/>
            </a:prstGeom>
            <a:solidFill>
              <a:srgbClr val="7FBD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016DAC3E-976A-411A-93A4-089EE99B6D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15748" y="3140994"/>
              <a:ext cx="928941" cy="928941"/>
            </a:xfrm>
            <a:prstGeom prst="rect">
              <a:avLst/>
            </a:prstGeom>
          </p:spPr>
        </p:pic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2A2CA974-352A-4E3A-AF9F-854CA8613E58}"/>
              </a:ext>
            </a:extLst>
          </p:cNvPr>
          <p:cNvGrpSpPr/>
          <p:nvPr/>
        </p:nvGrpSpPr>
        <p:grpSpPr>
          <a:xfrm>
            <a:off x="6110755" y="2235783"/>
            <a:ext cx="1052564" cy="1052564"/>
            <a:chOff x="6188894" y="2944011"/>
            <a:chExt cx="1311443" cy="1311443"/>
          </a:xfrm>
        </p:grpSpPr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08ACAF63-4AB3-4220-9EAD-9E0D66BB3114}"/>
                </a:ext>
              </a:extLst>
            </p:cNvPr>
            <p:cNvSpPr/>
            <p:nvPr/>
          </p:nvSpPr>
          <p:spPr>
            <a:xfrm>
              <a:off x="6188894" y="2944011"/>
              <a:ext cx="1311443" cy="1311443"/>
            </a:xfrm>
            <a:prstGeom prst="roundRect">
              <a:avLst/>
            </a:prstGeom>
            <a:solidFill>
              <a:srgbClr val="7FBD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8018C22E-0BB0-4364-9E1A-EBB03F9CAF4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413636" y="3177058"/>
              <a:ext cx="861958" cy="861958"/>
            </a:xfrm>
            <a:prstGeom prst="rect">
              <a:avLst/>
            </a:prstGeom>
          </p:spPr>
        </p:pic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A1C749FF-5580-460F-B2C2-6B8E714C6696}"/>
              </a:ext>
            </a:extLst>
          </p:cNvPr>
          <p:cNvGrpSpPr/>
          <p:nvPr/>
        </p:nvGrpSpPr>
        <p:grpSpPr>
          <a:xfrm>
            <a:off x="7506086" y="2242447"/>
            <a:ext cx="1052564" cy="1052564"/>
            <a:chOff x="8462040" y="2964349"/>
            <a:chExt cx="1311443" cy="1311443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705BE07C-CA48-4EA0-9276-CE4168FF4AD6}"/>
                </a:ext>
              </a:extLst>
            </p:cNvPr>
            <p:cNvSpPr/>
            <p:nvPr/>
          </p:nvSpPr>
          <p:spPr>
            <a:xfrm>
              <a:off x="8462040" y="2964349"/>
              <a:ext cx="1311443" cy="1311443"/>
            </a:xfrm>
            <a:prstGeom prst="roundRect">
              <a:avLst/>
            </a:prstGeom>
            <a:solidFill>
              <a:srgbClr val="7FBD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F0F752BE-DE7A-4BAE-BB80-57C92573E61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60853" y="3135647"/>
              <a:ext cx="968845" cy="968845"/>
            </a:xfrm>
            <a:prstGeom prst="rect">
              <a:avLst/>
            </a:prstGeom>
          </p:spPr>
        </p:pic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14EEB0FB-D9A9-4BDC-A85D-9D879961033F}"/>
              </a:ext>
            </a:extLst>
          </p:cNvPr>
          <p:cNvGrpSpPr/>
          <p:nvPr/>
        </p:nvGrpSpPr>
        <p:grpSpPr>
          <a:xfrm>
            <a:off x="4944334" y="3935874"/>
            <a:ext cx="8627963" cy="2532040"/>
            <a:chOff x="572551" y="2302851"/>
            <a:chExt cx="8627963" cy="2532040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B3B9A07-98E8-4EE7-A998-E6FBB87AE057}"/>
                </a:ext>
              </a:extLst>
            </p:cNvPr>
            <p:cNvSpPr txBox="1"/>
            <p:nvPr/>
          </p:nvSpPr>
          <p:spPr>
            <a:xfrm>
              <a:off x="1082671" y="2302851"/>
              <a:ext cx="8117843" cy="25320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400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시선</a:t>
              </a:r>
              <a:endParaRPr lang="en-US" altLang="ko-KR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20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시선이 특정 영역을 벗어난 곳에 </a:t>
              </a:r>
              <a:r>
                <a:rPr lang="en-US" altLang="ko-KR" sz="20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4</a:t>
              </a:r>
              <a:r>
                <a:rPr lang="ko-KR" altLang="en-US" sz="20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초 이상 머무름</a:t>
              </a:r>
              <a:endParaRPr lang="en-US" altLang="ko-KR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20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시선이 상하좌우 큰 움직임을 보임</a:t>
              </a:r>
              <a:r>
                <a:rPr lang="en-US" altLang="ko-KR" sz="20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(</a:t>
              </a:r>
              <a:r>
                <a:rPr lang="ko-KR" altLang="en-US" sz="20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화면의 </a:t>
              </a:r>
              <a:r>
                <a:rPr lang="en-US" altLang="ko-KR" sz="20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40% </a:t>
              </a:r>
              <a:r>
                <a:rPr lang="ko-KR" altLang="en-US" sz="20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이상</a:t>
              </a:r>
              <a:r>
                <a:rPr lang="en-US" altLang="ko-KR" sz="20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)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20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시선이 </a:t>
              </a:r>
              <a:r>
                <a:rPr lang="en-US" altLang="ko-KR" sz="20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1600ms</a:t>
              </a:r>
              <a:r>
                <a:rPr lang="ko-KR" altLang="en-US" sz="20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 이상 움직이지 않음</a:t>
              </a:r>
              <a:endParaRPr lang="en-US" altLang="ko-KR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  <a:p>
              <a:pPr>
                <a:lnSpc>
                  <a:spcPct val="150000"/>
                </a:lnSpc>
              </a:pPr>
              <a:endParaRPr lang="ko-KR" altLang="en-US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pic>
          <p:nvPicPr>
            <p:cNvPr id="40" name="그림 39" descr="그리기이(가) 표시된 사진&#10;&#10;자동 생성된 설명">
              <a:extLst>
                <a:ext uri="{FF2B5EF4-FFF2-40B4-BE49-F238E27FC236}">
                  <a16:creationId xmlns:a16="http://schemas.microsoft.com/office/drawing/2014/main" id="{E1885E56-2ACB-4050-9A61-261FE98F5FD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2551" y="2397015"/>
              <a:ext cx="461640" cy="461640"/>
            </a:xfrm>
            <a:prstGeom prst="rect">
              <a:avLst/>
            </a:prstGeom>
          </p:spPr>
        </p:pic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DC3BA4DF-697F-48E9-B825-E36E5D1C39F1}"/>
              </a:ext>
            </a:extLst>
          </p:cNvPr>
          <p:cNvSpPr txBox="1"/>
          <p:nvPr/>
        </p:nvSpPr>
        <p:spPr>
          <a:xfrm>
            <a:off x="994611" y="132420"/>
            <a:ext cx="487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집중도 및 감정 산출 방법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3F9AEFFE-ABDC-4425-9DBE-E695E1175A35}"/>
              </a:ext>
            </a:extLst>
          </p:cNvPr>
          <p:cNvSpPr/>
          <p:nvPr/>
        </p:nvSpPr>
        <p:spPr>
          <a:xfrm>
            <a:off x="4865728" y="1333531"/>
            <a:ext cx="2124845" cy="576615"/>
          </a:xfrm>
          <a:prstGeom prst="rect">
            <a:avLst/>
          </a:prstGeom>
          <a:solidFill>
            <a:srgbClr val="007B86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8A3B121-01D4-461E-85E7-70598C8C264E}"/>
              </a:ext>
            </a:extLst>
          </p:cNvPr>
          <p:cNvSpPr txBox="1"/>
          <p:nvPr/>
        </p:nvSpPr>
        <p:spPr>
          <a:xfrm>
            <a:off x="4372658" y="1431420"/>
            <a:ext cx="3110986" cy="4322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500"/>
              </a:lnSpc>
            </a:pPr>
            <a:r>
              <a:rPr lang="ko-KR" altLang="en-US" sz="28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비집중</a:t>
            </a:r>
            <a:endParaRPr lang="en-US" altLang="ko-KR" sz="28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55079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3.7037E-6 L -0.18308 0.32037 " pathEditMode="relative" rAng="0" ptsTypes="AA">
                                      <p:cBhvr>
                                        <p:cTn id="6" dur="1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154" y="1601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8" dur="1000" fill="hold"/>
                                        <p:tgtEl>
                                          <p:spTgt spid="3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1033</TotalTime>
  <Words>619</Words>
  <Application>Microsoft Office PowerPoint</Application>
  <PresentationFormat>와이드스크린</PresentationFormat>
  <Paragraphs>136</Paragraphs>
  <Slides>17</Slides>
  <Notes>16</Notes>
  <HiddenSlides>0</HiddenSlides>
  <MMClips>2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4" baseType="lpstr">
      <vt:lpstr>Arial</vt:lpstr>
      <vt:lpstr>나눔스퀘어라운드 ExtraBold</vt:lpstr>
      <vt:lpstr>야놀자 야체 B</vt:lpstr>
      <vt:lpstr>맑은 고딕</vt:lpstr>
      <vt:lpstr>나눔스퀘어라운드 Regular</vt:lpstr>
      <vt:lpstr>나눔스퀘어라운드 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심나영</dc:creator>
  <cp:lastModifiedBy>박지수</cp:lastModifiedBy>
  <cp:revision>120</cp:revision>
  <dcterms:created xsi:type="dcterms:W3CDTF">2020-06-16T13:14:37Z</dcterms:created>
  <dcterms:modified xsi:type="dcterms:W3CDTF">2020-11-27T05:27:10Z</dcterms:modified>
</cp:coreProperties>
</file>